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29" r:id="rId5"/>
    <p:sldMasterId id="2147483761" r:id="rId6"/>
  </p:sldMasterIdLst>
  <p:notesMasterIdLst>
    <p:notesMasterId r:id="rId42"/>
  </p:notesMasterIdLst>
  <p:handoutMasterIdLst>
    <p:handoutMasterId r:id="rId43"/>
  </p:handoutMasterIdLst>
  <p:sldIdLst>
    <p:sldId id="293" r:id="rId7"/>
    <p:sldId id="475" r:id="rId8"/>
    <p:sldId id="303" r:id="rId9"/>
    <p:sldId id="353" r:id="rId10"/>
    <p:sldId id="462" r:id="rId11"/>
    <p:sldId id="464" r:id="rId12"/>
    <p:sldId id="465" r:id="rId13"/>
    <p:sldId id="466" r:id="rId14"/>
    <p:sldId id="467" r:id="rId15"/>
    <p:sldId id="472" r:id="rId16"/>
    <p:sldId id="473" r:id="rId17"/>
    <p:sldId id="413" r:id="rId18"/>
    <p:sldId id="414" r:id="rId19"/>
    <p:sldId id="415" r:id="rId20"/>
    <p:sldId id="416" r:id="rId21"/>
    <p:sldId id="417" r:id="rId22"/>
    <p:sldId id="418" r:id="rId23"/>
    <p:sldId id="292" r:id="rId24"/>
    <p:sldId id="476" r:id="rId25"/>
    <p:sldId id="420" r:id="rId26"/>
    <p:sldId id="421" r:id="rId27"/>
    <p:sldId id="422" r:id="rId28"/>
    <p:sldId id="423" r:id="rId29"/>
    <p:sldId id="424" r:id="rId30"/>
    <p:sldId id="425" r:id="rId31"/>
    <p:sldId id="426" r:id="rId32"/>
    <p:sldId id="427" r:id="rId33"/>
    <p:sldId id="428" r:id="rId34"/>
    <p:sldId id="430" r:id="rId35"/>
    <p:sldId id="407" r:id="rId36"/>
    <p:sldId id="439" r:id="rId37"/>
    <p:sldId id="435" r:id="rId38"/>
    <p:sldId id="440" r:id="rId39"/>
    <p:sldId id="441" r:id="rId40"/>
    <p:sldId id="443"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guide id="28" orient="horz" pos="19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100"/>
    <a:srgbClr val="FFF302"/>
    <a:srgbClr val="192850"/>
    <a:srgbClr val="F00320"/>
    <a:srgbClr val="FAAF00"/>
    <a:srgbClr val="C8C8C8"/>
    <a:srgbClr val="646469"/>
    <a:srgbClr val="006D8F"/>
    <a:srgbClr val="595A5D"/>
    <a:srgbClr val="41404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91" autoAdjust="0"/>
    <p:restoredTop sz="83425" autoAdjust="0"/>
  </p:normalViewPr>
  <p:slideViewPr>
    <p:cSldViewPr snapToGrid="0" showGuides="1">
      <p:cViewPr varScale="1">
        <p:scale>
          <a:sx n="73" d="100"/>
          <a:sy n="73" d="100"/>
        </p:scale>
        <p:origin x="200" y="640"/>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 orient="horz" pos="19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5" d="100"/>
          <a:sy n="85" d="100"/>
        </p:scale>
        <p:origin x="392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2DE7DF-5EEA-3D47-81E5-5D57FBEEB387}" type="datetimeFigureOut">
              <a:rPr lang="en-US" smtClean="0"/>
              <a:t>8/2/19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2DF832D-DEEF-7145-817A-C3DBA937A2E3}" type="slidenum">
              <a:rPr lang="en-US" smtClean="0"/>
              <a:t>‹#›</a:t>
            </a:fld>
            <a:endParaRPr lang="en-US"/>
          </a:p>
        </p:txBody>
      </p:sp>
    </p:spTree>
    <p:extLst>
      <p:ext uri="{BB962C8B-B14F-4D97-AF65-F5344CB8AC3E}">
        <p14:creationId xmlns:p14="http://schemas.microsoft.com/office/powerpoint/2010/main" val="108449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8/2/19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401485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57189">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97461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74673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02559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58738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charset="0"/>
              <a:buNone/>
              <a:tabLst/>
              <a:defRPr/>
            </a:pPr>
            <a:r>
              <a:rPr lang="en-US" baseline="0" dirty="0"/>
              <a:t>DynamoDB has experienced some extreme scale in real-world scenarios (e.g. Prime Day, Cyber Monday). </a:t>
            </a:r>
            <a:r>
              <a:rPr lang="en-US" dirty="0"/>
              <a:t>Though many AWS customers will not require</a:t>
            </a:r>
            <a:r>
              <a:rPr lang="en-US" baseline="0" dirty="0"/>
              <a:t> this level of scale, it is nice to know that DynamoDB is </a:t>
            </a:r>
            <a:r>
              <a:rPr lang="en-US" u="none" baseline="0" dirty="0"/>
              <a:t>regularly battle hardened  well beyond the requirements of your </a:t>
            </a:r>
            <a:r>
              <a:rPr lang="en-US" baseline="0" dirty="0"/>
              <a:t>business. </a:t>
            </a:r>
            <a:r>
              <a:rPr lang="en-US" sz="1200" kern="1200" dirty="0">
                <a:solidFill>
                  <a:schemeClr val="tx1"/>
                </a:solidFill>
                <a:effectLst/>
                <a:latin typeface="Arial"/>
                <a:ea typeface="+mn-ea"/>
                <a:cs typeface="+mn-cs"/>
              </a:rPr>
              <a:t>Ad-Tech applications typically require extremely low latency, which is well suited for DynamoDB’s low single digit millisecond read and write performance. Mobile applications and consumer voting applications often have millions of users and need to handle thousands of requests per second. DynamoDB can scale horizontally to meet this load. Finally, application monitoring solutions typically ingest hundreds of thousands of data points per minute, and DynamoDB’s schema-less data model, high IO performance and support for a native JSON data type is a great fit for these types of applications.</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521064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DynamoDB provides not only high throughput, but also consistent and predictable responsiveness. However, for some customers in Finance and AdTech, even</a:t>
            </a:r>
            <a:r>
              <a:rPr lang="en-US" baseline="0" dirty="0"/>
              <a:t> milliseconds may not be good enough. We noticed they started using caching technologies, so we built them into DynamoDB.</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50775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0" i="0" kern="1200" dirty="0">
                <a:solidFill>
                  <a:schemeClr val="tx1"/>
                </a:solidFill>
                <a:effectLst/>
                <a:latin typeface="Arial"/>
                <a:ea typeface="+mn-ea"/>
                <a:cs typeface="+mn-cs"/>
              </a:rPr>
              <a:t>Amazon DynamoDB Accelerator (DAX) is a fully managed, highly available, in-memory </a:t>
            </a:r>
            <a:r>
              <a:rPr lang="en-US" sz="1200" b="0" i="0" u="none" kern="1200" dirty="0">
                <a:solidFill>
                  <a:schemeClr val="tx1"/>
                </a:solidFill>
                <a:effectLst/>
                <a:latin typeface="Arial"/>
                <a:ea typeface="+mn-ea"/>
                <a:cs typeface="+mn-cs"/>
              </a:rPr>
              <a:t>cache for DynamoDB, </a:t>
            </a:r>
            <a:r>
              <a:rPr lang="en-US" sz="1200" b="0" i="0" kern="1200" dirty="0">
                <a:solidFill>
                  <a:schemeClr val="tx1"/>
                </a:solidFill>
                <a:effectLst/>
                <a:latin typeface="Arial"/>
                <a:ea typeface="+mn-ea"/>
                <a:cs typeface="+mn-cs"/>
              </a:rPr>
              <a:t>that delivers up to a 10x performance improvement</a:t>
            </a:r>
            <a:r>
              <a:rPr lang="en-US" sz="1200" b="0" i="0" kern="1200" dirty="0">
                <a:solidFill>
                  <a:schemeClr val="tx1"/>
                </a:solidFill>
                <a:effectLst/>
                <a:latin typeface="Calibri" panose="020F0502020204030204" pitchFamily="34" charset="0"/>
                <a:ea typeface="+mn-ea"/>
                <a:cs typeface="Calibri" panose="020F0502020204030204" pitchFamily="34" charset="0"/>
              </a:rPr>
              <a:t>—</a:t>
            </a:r>
            <a:r>
              <a:rPr lang="en-US" sz="1200" b="0" i="0" kern="1200" dirty="0">
                <a:solidFill>
                  <a:schemeClr val="tx1"/>
                </a:solidFill>
                <a:effectLst/>
                <a:latin typeface="Arial"/>
                <a:ea typeface="+mn-ea"/>
                <a:cs typeface="+mn-cs"/>
              </a:rPr>
              <a:t>from milliseconds to microseconds</a:t>
            </a:r>
            <a:r>
              <a:rPr lang="en-US" sz="1200" b="0" i="0" kern="1200" dirty="0">
                <a:solidFill>
                  <a:schemeClr val="tx1"/>
                </a:solidFill>
                <a:effectLst/>
                <a:latin typeface="Calibri" panose="020F0502020204030204" pitchFamily="34" charset="0"/>
                <a:ea typeface="+mn-ea"/>
                <a:cs typeface="Calibri" panose="020F0502020204030204" pitchFamily="34" charset="0"/>
              </a:rPr>
              <a:t>—</a:t>
            </a:r>
            <a:r>
              <a:rPr lang="en-US" sz="1200" b="0" i="0" kern="1200" dirty="0">
                <a:solidFill>
                  <a:schemeClr val="tx1"/>
                </a:solidFill>
                <a:effectLst/>
                <a:latin typeface="Arial"/>
                <a:ea typeface="+mn-ea"/>
                <a:cs typeface="+mn-cs"/>
              </a:rPr>
              <a:t>even at millions of requests per second. DAX does all the heavy lifting required to add in-memory acceleration to your DynamoDB tables, without requiring developers to manage cache invalidation, data population, or cluster management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0589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17235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0604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31537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42201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118871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51913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33607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99508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872636" rtl="0" hangingPunct="0">
              <a:lnSpc>
                <a:spcPct val="100000"/>
              </a:lnSpc>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541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610119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2330441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7038089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5840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020882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37176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38173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0237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410"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17411"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09" indent="-285734">
              <a:defRPr sz="2400">
                <a:solidFill>
                  <a:schemeClr val="tx1"/>
                </a:solidFill>
                <a:latin typeface="Arial" charset="0"/>
                <a:ea typeface="ＭＳ Ｐゴシック" charset="0"/>
              </a:defRPr>
            </a:lvl2pPr>
            <a:lvl3pPr marL="1142937" indent="-228587">
              <a:defRPr sz="2400">
                <a:solidFill>
                  <a:schemeClr val="tx1"/>
                </a:solidFill>
                <a:latin typeface="Arial" charset="0"/>
                <a:ea typeface="ＭＳ Ｐゴシック" charset="0"/>
              </a:defRPr>
            </a:lvl3pPr>
            <a:lvl4pPr marL="1600112" indent="-228587">
              <a:defRPr sz="2400">
                <a:solidFill>
                  <a:schemeClr val="tx1"/>
                </a:solidFill>
                <a:latin typeface="Arial" charset="0"/>
                <a:ea typeface="ＭＳ Ｐゴシック" charset="0"/>
              </a:defRPr>
            </a:lvl4pPr>
            <a:lvl5pPr marL="2057287" indent="-228587">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4D60462B-F5D2-9747-A704-51C7554417CA}"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227092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362"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Arial" charset="0"/>
            </a:endParaRPr>
          </a:p>
        </p:txBody>
      </p:sp>
      <p:sp>
        <p:nvSpPr>
          <p:cNvPr id="15363"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382CB9A-480D-F14B-961F-CDDBD4EFCEAA}"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275148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atin typeface="Arial" charset="0"/>
            </a:endParaRPr>
          </a:p>
        </p:txBody>
      </p:sp>
      <p:sp>
        <p:nvSpPr>
          <p:cNvPr id="18435"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E5B698FB-4735-D74C-8640-A622D60AB0E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68798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Arial" charset="0"/>
            </a:endParaRPr>
          </a:p>
        </p:txBody>
      </p:sp>
      <p:sp>
        <p:nvSpPr>
          <p:cNvPr id="21507"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5B9CB112-0F47-5C49-9E38-DA090425FC5C}"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5951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12</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30370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59921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jpe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2.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 Id="rId5" Type="http://schemas.microsoft.com/office/2007/relationships/hdphoto" Target="../media/hdphoto2.wdp"/><Relationship Id="rId4"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13.png"/><Relationship Id="rId4" Type="http://schemas.openxmlformats.org/officeDocument/2006/relationships/image" Target="../media/image28.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Presentation Title Slide">
    <p:spTree>
      <p:nvGrpSpPr>
        <p:cNvPr id="1" name=""/>
        <p:cNvGrpSpPr/>
        <p:nvPr/>
      </p:nvGrpSpPr>
      <p:grpSpPr>
        <a:xfrm>
          <a:off x="0" y="0"/>
          <a:ext cx="0" cy="0"/>
          <a:chOff x="0" y="0"/>
          <a:chExt cx="0" cy="0"/>
        </a:xfrm>
      </p:grpSpPr>
      <p:sp>
        <p:nvSpPr>
          <p:cNvPr id="5" name="TextBox 4"/>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6" name="Text Placeholder 11"/>
          <p:cNvSpPr>
            <a:spLocks noGrp="1"/>
          </p:cNvSpPr>
          <p:nvPr>
            <p:ph type="body" sz="quarter" idx="13" hasCustomPrompt="1"/>
          </p:nvPr>
        </p:nvSpPr>
        <p:spPr>
          <a:xfrm>
            <a:off x="1551209" y="3488268"/>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1 Name</a:t>
            </a:r>
          </a:p>
        </p:txBody>
      </p:sp>
      <p:sp>
        <p:nvSpPr>
          <p:cNvPr id="7" name="Text Placeholder 11"/>
          <p:cNvSpPr>
            <a:spLocks noGrp="1"/>
          </p:cNvSpPr>
          <p:nvPr>
            <p:ph type="body" sz="quarter" idx="14" hasCustomPrompt="1"/>
          </p:nvPr>
        </p:nvSpPr>
        <p:spPr>
          <a:xfrm>
            <a:off x="1551209" y="3750735"/>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8" name="Text Placeholder 11"/>
          <p:cNvSpPr>
            <a:spLocks noGrp="1"/>
          </p:cNvSpPr>
          <p:nvPr>
            <p:ph type="body" sz="quarter" idx="15" hasCustomPrompt="1"/>
          </p:nvPr>
        </p:nvSpPr>
        <p:spPr>
          <a:xfrm>
            <a:off x="1551209" y="4072467"/>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pPr lvl="0"/>
            <a:r>
              <a:rPr lang="en-US" dirty="0"/>
              <a:t>Presenter 2 Name</a:t>
            </a:r>
          </a:p>
        </p:txBody>
      </p:sp>
      <p:sp>
        <p:nvSpPr>
          <p:cNvPr id="9" name="Text Placeholder 11"/>
          <p:cNvSpPr>
            <a:spLocks noGrp="1"/>
          </p:cNvSpPr>
          <p:nvPr>
            <p:ph type="body" sz="quarter" idx="16" hasCustomPrompt="1"/>
          </p:nvPr>
        </p:nvSpPr>
        <p:spPr>
          <a:xfrm>
            <a:off x="1551209" y="4334934"/>
            <a:ext cx="6041582" cy="279400"/>
          </a:xfrm>
        </p:spPr>
        <p:txBody>
          <a:bodyPr anchor="b"/>
          <a:lstStyle>
            <a:lvl1pPr marL="0" indent="0" algn="ctr">
              <a:buNone/>
              <a:defRPr sz="1200" b="0" i="0" baseline="0">
                <a:solidFill>
                  <a:schemeClr val="bg1"/>
                </a:solidFill>
                <a:latin typeface="Amazon Ember" panose="02000000000000000000" pitchFamily="2" charset="0"/>
                <a:ea typeface="Amazon Ember" panose="02000000000000000000" pitchFamily="2" charset="0"/>
                <a:cs typeface="Amazon Ember Light"/>
              </a:defRPr>
            </a:lvl1pPr>
          </a:lstStyle>
          <a:p>
            <a:pPr lvl="0"/>
            <a:r>
              <a:rPr lang="en-US" dirty="0"/>
              <a:t>Title / Extra info here, Amazon Web Services</a:t>
            </a:r>
          </a:p>
        </p:txBody>
      </p:sp>
      <p:sp>
        <p:nvSpPr>
          <p:cNvPr id="10" name="Text Placeholder 11"/>
          <p:cNvSpPr>
            <a:spLocks noGrp="1"/>
          </p:cNvSpPr>
          <p:nvPr>
            <p:ph type="body" sz="quarter" idx="17" hasCustomPrompt="1"/>
          </p:nvPr>
        </p:nvSpPr>
        <p:spPr>
          <a:xfrm>
            <a:off x="1551209" y="1329273"/>
            <a:ext cx="6041582" cy="279400"/>
          </a:xfrm>
        </p:spPr>
        <p:txBody>
          <a:bodyPr anchor="b"/>
          <a:lstStyle>
            <a:lvl1pPr marL="0" indent="0" algn="ctr">
              <a:buNone/>
              <a:defRPr sz="1200" b="0" i="0" baseline="0">
                <a:solidFill>
                  <a:schemeClr val="bg1"/>
                </a:solidFill>
                <a:latin typeface="Amazon Ember"/>
                <a:cs typeface="Amazon Ember"/>
              </a:defRPr>
            </a:lvl1pPr>
          </a:lstStyle>
          <a:p>
            <a:pPr lvl="0"/>
            <a:r>
              <a:rPr lang="en-US" dirty="0"/>
              <a:t>SESSION CODE #</a:t>
            </a:r>
          </a:p>
        </p:txBody>
      </p:sp>
      <p:sp>
        <p:nvSpPr>
          <p:cNvPr id="11"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Presentation Title</a:t>
            </a:r>
          </a:p>
        </p:txBody>
      </p:sp>
      <p:pic>
        <p:nvPicPr>
          <p:cNvPr id="12" name="Picture 11">
            <a:extLst>
              <a:ext uri="{FF2B5EF4-FFF2-40B4-BE49-F238E27FC236}">
                <a16:creationId xmlns:a16="http://schemas.microsoft.com/office/drawing/2014/main" id="{29BAF49F-5573-3447-9BED-A4F57852FABD}"/>
              </a:ext>
            </a:extLst>
          </p:cNvPr>
          <p:cNvPicPr>
            <a:picLocks noChangeAspect="1"/>
          </p:cNvPicPr>
          <p:nvPr userDrawn="1"/>
        </p:nvPicPr>
        <p:blipFill>
          <a:blip r:embed="rId2"/>
          <a:stretch>
            <a:fillRect/>
          </a:stretch>
        </p:blipFill>
        <p:spPr>
          <a:xfrm>
            <a:off x="2764585" y="192488"/>
            <a:ext cx="3358900" cy="959685"/>
          </a:xfrm>
          <a:prstGeom prst="rect">
            <a:avLst/>
          </a:prstGeom>
        </p:spPr>
      </p:pic>
    </p:spTree>
    <p:extLst>
      <p:ext uri="{BB962C8B-B14F-4D97-AF65-F5344CB8AC3E}">
        <p14:creationId xmlns:p14="http://schemas.microsoft.com/office/powerpoint/2010/main" val="4117100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emo Page">
    <p:spTree>
      <p:nvGrpSpPr>
        <p:cNvPr id="1" name=""/>
        <p:cNvGrpSpPr/>
        <p:nvPr/>
      </p:nvGrpSpPr>
      <p:grpSpPr>
        <a:xfrm>
          <a:off x="0" y="0"/>
          <a:ext cx="0" cy="0"/>
          <a:chOff x="0" y="0"/>
          <a:chExt cx="0" cy="0"/>
        </a:xfrm>
      </p:grpSpPr>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Demo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A60BF5C8-9D07-D24C-8D48-340C60070E61}"/>
              </a:ext>
            </a:extLst>
          </p:cNvPr>
          <p:cNvPicPr>
            <a:picLocks noChangeAspect="1"/>
          </p:cNvPicPr>
          <p:nvPr userDrawn="1"/>
        </p:nvPicPr>
        <p:blipFill>
          <a:blip r:embed="rId2"/>
          <a:stretch>
            <a:fillRect/>
          </a:stretch>
        </p:blipFill>
        <p:spPr>
          <a:xfrm>
            <a:off x="6978929" y="117192"/>
            <a:ext cx="2214499" cy="632714"/>
          </a:xfrm>
          <a:prstGeom prst="rect">
            <a:avLst/>
          </a:prstGeom>
        </p:spPr>
      </p:pic>
    </p:spTree>
    <p:extLst>
      <p:ext uri="{BB962C8B-B14F-4D97-AF65-F5344CB8AC3E}">
        <p14:creationId xmlns:p14="http://schemas.microsoft.com/office/powerpoint/2010/main" val="371808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aphics Page - 3 Graphic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304" y="3541904"/>
            <a:ext cx="2044465"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304" y="3095150"/>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Content Placeholder 3"/>
          <p:cNvSpPr>
            <a:spLocks noGrp="1"/>
          </p:cNvSpPr>
          <p:nvPr>
            <p:ph sz="half" idx="13" hasCustomPrompt="1"/>
          </p:nvPr>
        </p:nvSpPr>
        <p:spPr>
          <a:xfrm>
            <a:off x="3460229" y="3526167"/>
            <a:ext cx="2291091" cy="532655"/>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8" name="Content Placeholder 3"/>
          <p:cNvSpPr>
            <a:spLocks noGrp="1"/>
          </p:cNvSpPr>
          <p:nvPr>
            <p:ph sz="half" idx="14" hasCustomPrompt="1"/>
          </p:nvPr>
        </p:nvSpPr>
        <p:spPr>
          <a:xfrm>
            <a:off x="3460596" y="3077450"/>
            <a:ext cx="1596825" cy="426825"/>
          </a:xfrm>
        </p:spPr>
        <p:txBody>
          <a:bodyPr lIns="0"/>
          <a:lstStyle>
            <a:lvl1pPr marL="0" marR="0" indent="0" algn="l" defTabSz="457200" rtl="0" eaLnBrk="1" fontAlgn="auto" latinLnBrk="0" hangingPunct="1">
              <a:lnSpc>
                <a:spcPct val="100000"/>
              </a:lnSpc>
              <a:spcBef>
                <a:spcPct val="20000"/>
              </a:spcBef>
              <a:spcAft>
                <a:spcPts val="0"/>
              </a:spcAft>
              <a:buClrTx/>
              <a:buSzTx/>
              <a:buFontTx/>
              <a:buNone/>
              <a:tabLst/>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9" name="Content Placeholder 3"/>
          <p:cNvSpPr>
            <a:spLocks noGrp="1"/>
          </p:cNvSpPr>
          <p:nvPr>
            <p:ph sz="half" idx="15" hasCustomPrompt="1"/>
          </p:nvPr>
        </p:nvSpPr>
        <p:spPr>
          <a:xfrm>
            <a:off x="6125715" y="3526166"/>
            <a:ext cx="2291091" cy="532655"/>
          </a:xfrm>
        </p:spPr>
        <p:txBody>
          <a:bodyPr lIns="0" tIns="0" rIns="0" bIns="0"/>
          <a:lstStyle>
            <a:lvl1pPr>
              <a:defRPr sz="1600" b="0" baseline="0">
                <a:solidFill>
                  <a:schemeClr val="bg1"/>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0" name="Content Placeholder 3"/>
          <p:cNvSpPr>
            <a:spLocks noGrp="1"/>
          </p:cNvSpPr>
          <p:nvPr>
            <p:ph sz="half" idx="16" hasCustomPrompt="1"/>
          </p:nvPr>
        </p:nvSpPr>
        <p:spPr>
          <a:xfrm>
            <a:off x="6125715" y="3077449"/>
            <a:ext cx="1596825" cy="426825"/>
          </a:xfrm>
        </p:spPr>
        <p:txBody>
          <a:bodyPr lIns="0"/>
          <a:lstStyle>
            <a:lvl1pPr>
              <a:defRPr sz="1800"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1" name="Rectangle 10"/>
          <p:cNvSpPr/>
          <p:nvPr userDrawn="1"/>
        </p:nvSpPr>
        <p:spPr>
          <a:xfrm>
            <a:off x="868304" y="1161405"/>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3460596" y="1151740"/>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p:cNvSpPr/>
          <p:nvPr userDrawn="1"/>
        </p:nvSpPr>
        <p:spPr>
          <a:xfrm>
            <a:off x="6125715" y="1151739"/>
            <a:ext cx="1919111" cy="19191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15" name="Picture 14">
            <a:extLst>
              <a:ext uri="{FF2B5EF4-FFF2-40B4-BE49-F238E27FC236}">
                <a16:creationId xmlns:a16="http://schemas.microsoft.com/office/drawing/2014/main" id="{729537B2-5094-424D-BFA5-CA9E944FAD76}"/>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976150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aphics Page - 6 Graphic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baseline="0">
                <a:solidFill>
                  <a:srgbClr val="FFFFFF"/>
                </a:solidFill>
                <a:latin typeface="Amazon Ember Light"/>
                <a:cs typeface="Amazon Ember Light"/>
              </a:defRPr>
            </a:lvl1pPr>
          </a:lstStyle>
          <a:p>
            <a:pPr lvl="0"/>
            <a:r>
              <a:rPr lang="en-US" dirty="0"/>
              <a:t>Graphics Page</a:t>
            </a:r>
          </a:p>
        </p:txBody>
      </p:sp>
      <p:sp>
        <p:nvSpPr>
          <p:cNvPr id="5" name="Content Placeholder 3"/>
          <p:cNvSpPr>
            <a:spLocks noGrp="1"/>
          </p:cNvSpPr>
          <p:nvPr>
            <p:ph sz="half" idx="12" hasCustomPrompt="1"/>
          </p:nvPr>
        </p:nvSpPr>
        <p:spPr>
          <a:xfrm>
            <a:off x="868856"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6" name="Content Placeholder 3"/>
          <p:cNvSpPr>
            <a:spLocks noGrp="1"/>
          </p:cNvSpPr>
          <p:nvPr>
            <p:ph sz="half" idx="11" hasCustomPrompt="1"/>
          </p:nvPr>
        </p:nvSpPr>
        <p:spPr>
          <a:xfrm>
            <a:off x="868857"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1</a:t>
            </a:r>
          </a:p>
        </p:txBody>
      </p:sp>
      <p:sp>
        <p:nvSpPr>
          <p:cNvPr id="7" name="Rectangle 6"/>
          <p:cNvSpPr/>
          <p:nvPr userDrawn="1"/>
        </p:nvSpPr>
        <p:spPr>
          <a:xfrm>
            <a:off x="85607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userDrawn="1"/>
        </p:nvSpPr>
        <p:spPr>
          <a:xfrm>
            <a:off x="3452518"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userDrawn="1"/>
        </p:nvSpPr>
        <p:spPr>
          <a:xfrm>
            <a:off x="6114814" y="1072440"/>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Content Placeholder 3"/>
          <p:cNvSpPr>
            <a:spLocks noGrp="1"/>
          </p:cNvSpPr>
          <p:nvPr>
            <p:ph sz="half" idx="13" hasCustomPrompt="1"/>
          </p:nvPr>
        </p:nvSpPr>
        <p:spPr>
          <a:xfrm>
            <a:off x="3465300"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1" name="Content Placeholder 3"/>
          <p:cNvSpPr>
            <a:spLocks noGrp="1"/>
          </p:cNvSpPr>
          <p:nvPr>
            <p:ph sz="half" idx="14" hasCustomPrompt="1"/>
          </p:nvPr>
        </p:nvSpPr>
        <p:spPr>
          <a:xfrm>
            <a:off x="3465301"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2</a:t>
            </a:r>
          </a:p>
        </p:txBody>
      </p:sp>
      <p:sp>
        <p:nvSpPr>
          <p:cNvPr id="12" name="Content Placeholder 3"/>
          <p:cNvSpPr>
            <a:spLocks noGrp="1"/>
          </p:cNvSpPr>
          <p:nvPr>
            <p:ph sz="half" idx="15" hasCustomPrompt="1"/>
          </p:nvPr>
        </p:nvSpPr>
        <p:spPr>
          <a:xfrm>
            <a:off x="6127597" y="2550626"/>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3" name="Content Placeholder 3"/>
          <p:cNvSpPr>
            <a:spLocks noGrp="1"/>
          </p:cNvSpPr>
          <p:nvPr>
            <p:ph sz="half" idx="16" hasCustomPrompt="1"/>
          </p:nvPr>
        </p:nvSpPr>
        <p:spPr>
          <a:xfrm>
            <a:off x="6127598" y="2279685"/>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3</a:t>
            </a:r>
          </a:p>
        </p:txBody>
      </p:sp>
      <p:sp>
        <p:nvSpPr>
          <p:cNvPr id="14" name="Content Placeholder 3"/>
          <p:cNvSpPr>
            <a:spLocks noGrp="1"/>
          </p:cNvSpPr>
          <p:nvPr>
            <p:ph sz="half" idx="17" hasCustomPrompt="1"/>
          </p:nvPr>
        </p:nvSpPr>
        <p:spPr>
          <a:xfrm>
            <a:off x="868856"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15" name="Content Placeholder 3"/>
          <p:cNvSpPr>
            <a:spLocks noGrp="1"/>
          </p:cNvSpPr>
          <p:nvPr>
            <p:ph sz="half" idx="18" hasCustomPrompt="1"/>
          </p:nvPr>
        </p:nvSpPr>
        <p:spPr>
          <a:xfrm>
            <a:off x="868857"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4</a:t>
            </a:r>
          </a:p>
        </p:txBody>
      </p:sp>
      <p:sp>
        <p:nvSpPr>
          <p:cNvPr id="16" name="Rectangle 15"/>
          <p:cNvSpPr/>
          <p:nvPr userDrawn="1"/>
        </p:nvSpPr>
        <p:spPr>
          <a:xfrm>
            <a:off x="85607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 name="Rectangle 16"/>
          <p:cNvSpPr/>
          <p:nvPr userDrawn="1"/>
        </p:nvSpPr>
        <p:spPr>
          <a:xfrm>
            <a:off x="3452518"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userDrawn="1"/>
        </p:nvSpPr>
        <p:spPr>
          <a:xfrm>
            <a:off x="6114814" y="2953922"/>
            <a:ext cx="1919111" cy="118533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Content Placeholder 3"/>
          <p:cNvSpPr>
            <a:spLocks noGrp="1"/>
          </p:cNvSpPr>
          <p:nvPr>
            <p:ph sz="half" idx="19" hasCustomPrompt="1"/>
          </p:nvPr>
        </p:nvSpPr>
        <p:spPr>
          <a:xfrm>
            <a:off x="3465300"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0" name="Content Placeholder 3"/>
          <p:cNvSpPr>
            <a:spLocks noGrp="1"/>
          </p:cNvSpPr>
          <p:nvPr>
            <p:ph sz="half" idx="20" hasCustomPrompt="1"/>
          </p:nvPr>
        </p:nvSpPr>
        <p:spPr>
          <a:xfrm>
            <a:off x="3465301"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5</a:t>
            </a:r>
          </a:p>
        </p:txBody>
      </p:sp>
      <p:sp>
        <p:nvSpPr>
          <p:cNvPr id="21" name="Content Placeholder 3"/>
          <p:cNvSpPr>
            <a:spLocks noGrp="1"/>
          </p:cNvSpPr>
          <p:nvPr>
            <p:ph sz="half" idx="21" hasCustomPrompt="1"/>
          </p:nvPr>
        </p:nvSpPr>
        <p:spPr>
          <a:xfrm>
            <a:off x="6127597" y="4441515"/>
            <a:ext cx="1918559" cy="271597"/>
          </a:xfrm>
        </p:spPr>
        <p:txBody>
          <a:bodyPr lIns="0" tIns="0" rIns="0" bIns="0"/>
          <a:lstStyle>
            <a:lvl1pPr>
              <a:defRPr sz="12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Supporting text here.</a:t>
            </a:r>
          </a:p>
        </p:txBody>
      </p:sp>
      <p:sp>
        <p:nvSpPr>
          <p:cNvPr id="22" name="Content Placeholder 3"/>
          <p:cNvSpPr>
            <a:spLocks noGrp="1"/>
          </p:cNvSpPr>
          <p:nvPr>
            <p:ph sz="half" idx="22" hasCustomPrompt="1"/>
          </p:nvPr>
        </p:nvSpPr>
        <p:spPr>
          <a:xfrm>
            <a:off x="6127598" y="4170574"/>
            <a:ext cx="1596825" cy="232093"/>
          </a:xfrm>
        </p:spPr>
        <p:txBody>
          <a:bodyPr lIns="0" tIns="0" bIns="0"/>
          <a:lstStyle>
            <a:lvl1pPr>
              <a:defRPr sz="14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Graphic 6</a:t>
            </a:r>
          </a:p>
        </p:txBody>
      </p:sp>
      <p:sp>
        <p:nvSpPr>
          <p:cNvPr id="23" name="TextBox 22">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24" name="Picture 23">
            <a:extLst>
              <a:ext uri="{FF2B5EF4-FFF2-40B4-BE49-F238E27FC236}">
                <a16:creationId xmlns:a16="http://schemas.microsoft.com/office/drawing/2014/main" id="{B55F83B9-D606-D546-8762-922B180B4E80}"/>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9634268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peaker Contac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Speaker Contact</a:t>
            </a:r>
          </a:p>
        </p:txBody>
      </p:sp>
      <p:sp>
        <p:nvSpPr>
          <p:cNvPr id="5" name="Content Placeholder 3"/>
          <p:cNvSpPr>
            <a:spLocks noGrp="1"/>
          </p:cNvSpPr>
          <p:nvPr>
            <p:ph sz="half" idx="12" hasCustomPrompt="1"/>
          </p:nvPr>
        </p:nvSpPr>
        <p:spPr>
          <a:xfrm>
            <a:off x="345416" y="1480508"/>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6" name="Content Placeholder 3"/>
          <p:cNvSpPr>
            <a:spLocks noGrp="1"/>
          </p:cNvSpPr>
          <p:nvPr>
            <p:ph sz="half" idx="11" hasCustomPrompt="1"/>
          </p:nvPr>
        </p:nvSpPr>
        <p:spPr>
          <a:xfrm>
            <a:off x="345416"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1</a:t>
            </a:r>
          </a:p>
        </p:txBody>
      </p:sp>
      <p:sp>
        <p:nvSpPr>
          <p:cNvPr id="7" name="Content Placeholder 3"/>
          <p:cNvSpPr>
            <a:spLocks noGrp="1"/>
          </p:cNvSpPr>
          <p:nvPr>
            <p:ph sz="half" idx="13" hasCustomPrompt="1"/>
          </p:nvPr>
        </p:nvSpPr>
        <p:spPr>
          <a:xfrm>
            <a:off x="4507642" y="1485879"/>
            <a:ext cx="4038600" cy="2579617"/>
          </a:xfrm>
        </p:spPr>
        <p:txBody>
          <a:bodyPr lIns="0" tIns="0" rIns="0" bIns="0"/>
          <a:lstStyle>
            <a:lvl1pPr>
              <a:defRPr sz="20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Title</a:t>
            </a:r>
          </a:p>
          <a:p>
            <a:r>
              <a:rPr lang="en-US" dirty="0"/>
              <a:t>Extra info</a:t>
            </a:r>
          </a:p>
          <a:p>
            <a:r>
              <a:rPr lang="en-US" dirty="0"/>
              <a:t>Extra info</a:t>
            </a:r>
          </a:p>
        </p:txBody>
      </p:sp>
      <p:sp>
        <p:nvSpPr>
          <p:cNvPr id="8" name="Content Placeholder 3"/>
          <p:cNvSpPr>
            <a:spLocks noGrp="1"/>
          </p:cNvSpPr>
          <p:nvPr>
            <p:ph sz="half" idx="14" hasCustomPrompt="1"/>
          </p:nvPr>
        </p:nvSpPr>
        <p:spPr>
          <a:xfrm>
            <a:off x="4509329" y="1047749"/>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Speaker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9" name="Picture 8">
            <a:extLst>
              <a:ext uri="{FF2B5EF4-FFF2-40B4-BE49-F238E27FC236}">
                <a16:creationId xmlns:a16="http://schemas.microsoft.com/office/drawing/2014/main" id="{AA102422-0FC0-EF4B-A9EE-F1EB2C8779A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318125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ssion Survey">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7" name="Text Placeholder 8">
            <a:extLst>
              <a:ext uri="{FF2B5EF4-FFF2-40B4-BE49-F238E27FC236}">
                <a16:creationId xmlns:a16="http://schemas.microsoft.com/office/drawing/2014/main" id="{1C2D1149-E58F-D846-A293-17849251327F}"/>
              </a:ext>
            </a:extLst>
          </p:cNvPr>
          <p:cNvSpPr>
            <a:spLocks noGrp="1"/>
          </p:cNvSpPr>
          <p:nvPr>
            <p:ph type="body" sz="quarter" idx="12" hasCustomPrompt="1"/>
          </p:nvPr>
        </p:nvSpPr>
        <p:spPr>
          <a:xfrm>
            <a:off x="909506" y="1460825"/>
            <a:ext cx="7311627" cy="1928759"/>
          </a:xfrm>
        </p:spPr>
        <p:txBody>
          <a:bodyPr anchor="ctr">
            <a:noAutofit/>
          </a:bodyPr>
          <a:lstStyle>
            <a:lvl1pPr marL="0" indent="0" algn="ctr">
              <a:buNone/>
              <a:defRPr sz="2800" b="1" i="0" baseline="0">
                <a:solidFill>
                  <a:schemeClr val="bg1"/>
                </a:solidFill>
                <a:latin typeface="Amazon Ember Light"/>
                <a:ea typeface="Arial" charset="0"/>
                <a:cs typeface="Amazon Ember Light"/>
              </a:defRPr>
            </a:lvl1pPr>
          </a:lstStyle>
          <a:p>
            <a:pPr lvl="0"/>
            <a:r>
              <a:rPr lang="en-US" dirty="0"/>
              <a:t>Please complete the session survey in the summit mobile app.</a:t>
            </a:r>
          </a:p>
        </p:txBody>
      </p:sp>
      <p:pic>
        <p:nvPicPr>
          <p:cNvPr id="5" name="Picture 4">
            <a:extLst>
              <a:ext uri="{FF2B5EF4-FFF2-40B4-BE49-F238E27FC236}">
                <a16:creationId xmlns:a16="http://schemas.microsoft.com/office/drawing/2014/main" id="{FD7CCA1A-A6AC-3C48-AEF1-21028A33B611}"/>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7630203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resentation Final Slide">
    <p:spTree>
      <p:nvGrpSpPr>
        <p:cNvPr id="1" name=""/>
        <p:cNvGrpSpPr/>
        <p:nvPr/>
      </p:nvGrpSpPr>
      <p:grpSpPr>
        <a:xfrm>
          <a:off x="0" y="0"/>
          <a:ext cx="0" cy="0"/>
          <a:chOff x="0" y="0"/>
          <a:chExt cx="0" cy="0"/>
        </a:xfrm>
      </p:grpSpPr>
      <p:sp>
        <p:nvSpPr>
          <p:cNvPr id="7"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0" i="0" baseline="0">
                <a:solidFill>
                  <a:schemeClr val="bg1"/>
                </a:solidFill>
                <a:latin typeface="Amazon Ember Light"/>
                <a:ea typeface="Arial" charset="0"/>
                <a:cs typeface="Amazon Ember Light"/>
              </a:defRPr>
            </a:lvl1pPr>
          </a:lstStyle>
          <a:p>
            <a:pPr lvl="0"/>
            <a:r>
              <a:rPr lang="en-US" dirty="0"/>
              <a:t>Thank you!</a:t>
            </a:r>
          </a:p>
        </p:txBody>
      </p:sp>
      <p:sp>
        <p:nvSpPr>
          <p:cNvPr id="4" name="TextBox 3">
            <a:extLst>
              <a:ext uri="{FF2B5EF4-FFF2-40B4-BE49-F238E27FC236}">
                <a16:creationId xmlns:a16="http://schemas.microsoft.com/office/drawing/2014/main" id="{EF7937D6-EBE7-EE44-A3FE-80166DDBBAC6}"/>
              </a:ext>
            </a:extLst>
          </p:cNvPr>
          <p:cNvSpPr txBox="1"/>
          <p:nvPr userDrawn="1"/>
        </p:nvSpPr>
        <p:spPr>
          <a:xfrm>
            <a:off x="3058113" y="4881613"/>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6" name="Picture 5">
            <a:extLst>
              <a:ext uri="{FF2B5EF4-FFF2-40B4-BE49-F238E27FC236}">
                <a16:creationId xmlns:a16="http://schemas.microsoft.com/office/drawing/2014/main" id="{253A28FB-8F63-E84C-9607-72C239561EC3}"/>
              </a:ext>
            </a:extLst>
          </p:cNvPr>
          <p:cNvPicPr>
            <a:picLocks noChangeAspect="1"/>
          </p:cNvPicPr>
          <p:nvPr userDrawn="1"/>
        </p:nvPicPr>
        <p:blipFill>
          <a:blip r:embed="rId2"/>
          <a:stretch>
            <a:fillRect/>
          </a:stretch>
        </p:blipFill>
        <p:spPr>
          <a:xfrm>
            <a:off x="6978929" y="117192"/>
            <a:ext cx="2214499" cy="632714"/>
          </a:xfrm>
          <a:prstGeom prst="rect">
            <a:avLst/>
          </a:prstGeom>
        </p:spPr>
      </p:pic>
    </p:spTree>
    <p:extLst>
      <p:ext uri="{BB962C8B-B14F-4D97-AF65-F5344CB8AC3E}">
        <p14:creationId xmlns:p14="http://schemas.microsoft.com/office/powerpoint/2010/main" val="1211045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hqprint">
            <a:extLst>
              <a:ext uri="{28A0092B-C50C-407E-A947-70E740481C1C}">
                <a14:useLocalDpi xmlns:a14="http://schemas.microsoft.com/office/drawing/2010/main"/>
              </a:ext>
            </a:extLst>
          </a:blip>
          <a:srcRect l="540" t="265" r="1" b="-1674"/>
          <a:stretch/>
        </p:blipFill>
        <p:spPr>
          <a:xfrm>
            <a:off x="0" y="0"/>
            <a:ext cx="9144000" cy="5242737"/>
          </a:xfrm>
          <a:prstGeom prst="rect">
            <a:avLst/>
          </a:prstGeom>
        </p:spPr>
      </p:pic>
      <p:sp>
        <p:nvSpPr>
          <p:cNvPr id="6" name="Text Placeholder 11"/>
          <p:cNvSpPr>
            <a:spLocks noGrp="1"/>
          </p:cNvSpPr>
          <p:nvPr>
            <p:ph type="body" sz="quarter" idx="10" hasCustomPrompt="1"/>
          </p:nvPr>
        </p:nvSpPr>
        <p:spPr>
          <a:xfrm>
            <a:off x="487899" y="3593714"/>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3974715"/>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587137" y="437055"/>
            <a:ext cx="979394" cy="585529"/>
          </a:xfrm>
          <a:prstGeom prst="rect">
            <a:avLst/>
          </a:prstGeom>
        </p:spPr>
      </p:pic>
      <p:sp>
        <p:nvSpPr>
          <p:cNvPr id="11" name="TextBox 10">
            <a:extLst>
              <a:ext uri="{FF2B5EF4-FFF2-40B4-BE49-F238E27FC236}">
                <a16:creationId xmlns:a16="http://schemas.microsoft.com/office/drawing/2014/main" id="{F8A6DF5C-E934-3846-B9EB-739F3AB85388}"/>
              </a:ext>
            </a:extLst>
          </p:cNvPr>
          <p:cNvSpPr txBox="1"/>
          <p:nvPr userDrawn="1"/>
        </p:nvSpPr>
        <p:spPr>
          <a:xfrm>
            <a:off x="489150" y="4802438"/>
            <a:ext cx="4198964" cy="107722"/>
          </a:xfrm>
          <a:prstGeom prst="rect">
            <a:avLst/>
          </a:prstGeom>
          <a:noFill/>
        </p:spPr>
        <p:txBody>
          <a:bodyPr wrap="square" lIns="0" tIns="0" rIns="0" bIns="0"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2018, Amazon Web Services, Inc. or its Affiliates. All rights reserved. </a:t>
            </a:r>
            <a:r>
              <a:rPr lang="en-US" sz="7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Amazon Confidential</a:t>
            </a:r>
            <a:endParaRPr lang="en-US" sz="700" b="0" i="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022469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30120943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Walki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C7FC9AB-5A24-4F03-AB8E-CD7B5DC6731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83720" y="2232422"/>
            <a:ext cx="2976563" cy="678656"/>
          </a:xfrm>
          <a:prstGeom prst="rect">
            <a:avLst/>
          </a:prstGeom>
        </p:spPr>
      </p:pic>
    </p:spTree>
    <p:extLst>
      <p:ext uri="{BB962C8B-B14F-4D97-AF65-F5344CB8AC3E}">
        <p14:creationId xmlns:p14="http://schemas.microsoft.com/office/powerpoint/2010/main" val="28707857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ADE7406F-C142-4253-8E50-E2353A9D4368}"/>
              </a:ext>
            </a:extLst>
          </p:cNvPr>
          <p:cNvGrpSpPr/>
          <p:nvPr/>
        </p:nvGrpSpPr>
        <p:grpSpPr>
          <a:xfrm>
            <a:off x="0" y="0"/>
            <a:ext cx="9144000" cy="5143500"/>
            <a:chOff x="0" y="0"/>
            <a:chExt cx="14630400" cy="8229600"/>
          </a:xfrm>
        </p:grpSpPr>
        <p:pic>
          <p:nvPicPr>
            <p:cNvPr id="21" name="Picture 20">
              <a:extLst>
                <a:ext uri="{FF2B5EF4-FFF2-40B4-BE49-F238E27FC236}">
                  <a16:creationId xmlns:a16="http://schemas.microsoft.com/office/drawing/2014/main" id="{1F94A427-1C24-42D8-AD2B-F4589D29F0F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7834436B-15A7-4747-8E82-8F4E178B11D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1" y="1456258"/>
            <a:ext cx="6538873" cy="1156607"/>
          </a:xfrm>
          <a:noFill/>
        </p:spPr>
        <p:txBody>
          <a:bodyPr lIns="114300" tIns="91440" rIns="114300" bIns="91440" anchor="t" anchorCtr="0"/>
          <a:lstStyle>
            <a:lvl1pPr>
              <a:defRPr sz="3400"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6" y="2908102"/>
            <a:ext cx="6536530" cy="1040946"/>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1" y="919572"/>
            <a:ext cx="6538873" cy="368049"/>
          </a:xfrm>
        </p:spPr>
        <p:txBody>
          <a:bodyPr vert="horz" wrap="square" lIns="114300" tIns="91440" rIns="114300" bIns="91440" rtlCol="0">
            <a:spAutoFit/>
          </a:bodyPr>
          <a:lstStyle>
            <a:lvl1pPr>
              <a:defRPr lang="en-US" sz="1300" spc="375" baseline="0" dirty="0">
                <a:solidFill>
                  <a:schemeClr val="bg1"/>
                </a:solidFill>
              </a:defRPr>
            </a:lvl1pPr>
          </a:lstStyle>
          <a:p>
            <a:pPr marL="0" lvl="0" indent="0">
              <a:buNone/>
            </a:pPr>
            <a:r>
              <a:rPr lang="en-US" dirty="0" err="1"/>
              <a:t>SessionID</a:t>
            </a:r>
            <a:endParaRPr lang="en-US" dirty="0"/>
          </a:p>
        </p:txBody>
      </p:sp>
      <p:pic>
        <p:nvPicPr>
          <p:cNvPr id="11" name="Graphic 10">
            <a:extLst>
              <a:ext uri="{FF2B5EF4-FFF2-40B4-BE49-F238E27FC236}">
                <a16:creationId xmlns:a16="http://schemas.microsoft.com/office/drawing/2014/main" id="{5F306402-1ADF-431A-8AE8-7631253E61A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2" name="TextBox 3">
            <a:extLst>
              <a:ext uri="{FF2B5EF4-FFF2-40B4-BE49-F238E27FC236}">
                <a16:creationId xmlns:a16="http://schemas.microsoft.com/office/drawing/2014/main" id="{6F758A9E-D98A-4B48-B7C9-FD59B2A7D711}"/>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7D566F41-648E-4417-9E66-27248ED9960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8498107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ndard Content Page Layout (no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719946"/>
            <a:ext cx="8454826" cy="3911321"/>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DF5A5579-C8A7-2342-BA4C-19B0322315D3}"/>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12913239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_TwoSpeakers">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C8C15ED1-452D-4574-8DD0-C870CFEB61F8}"/>
              </a:ext>
            </a:extLst>
          </p:cNvPr>
          <p:cNvGrpSpPr/>
          <p:nvPr/>
        </p:nvGrpSpPr>
        <p:grpSpPr>
          <a:xfrm>
            <a:off x="0" y="0"/>
            <a:ext cx="9144000" cy="5143500"/>
            <a:chOff x="0" y="0"/>
            <a:chExt cx="14630400" cy="8229600"/>
          </a:xfrm>
        </p:grpSpPr>
        <p:pic>
          <p:nvPicPr>
            <p:cNvPr id="23" name="Picture 22">
              <a:extLst>
                <a:ext uri="{FF2B5EF4-FFF2-40B4-BE49-F238E27FC236}">
                  <a16:creationId xmlns:a16="http://schemas.microsoft.com/office/drawing/2014/main" id="{B68B2198-51FF-4F73-A76C-C4BEB5D1562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4" name="Rectangle 23">
              <a:extLst>
                <a:ext uri="{FF2B5EF4-FFF2-40B4-BE49-F238E27FC236}">
                  <a16:creationId xmlns:a16="http://schemas.microsoft.com/office/drawing/2014/main" id="{7FC4DC91-B620-47BE-9CA0-A1AD3B5565A5}"/>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8"/>
            <a:ext cx="6537006" cy="1156607"/>
          </a:xfrm>
          <a:noFill/>
        </p:spPr>
        <p:txBody>
          <a:bodyPr lIns="114300" tIns="91440" rIns="114300" bIns="91440" anchor="t" anchorCtr="0"/>
          <a:lstStyle>
            <a:lvl1pPr>
              <a:defRPr sz="3400"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7" y="2908102"/>
            <a:ext cx="3274218" cy="862749"/>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7006" cy="368049"/>
          </a:xfrm>
        </p:spPr>
        <p:txBody>
          <a:bodyPr vert="horz" wrap="square" lIns="114300" tIns="91440" rIns="114300" bIns="91440" rtlCol="0">
            <a:spAutoFit/>
          </a:bodyPr>
          <a:lstStyle>
            <a:lvl1pPr>
              <a:defRPr lang="en-US" sz="1300" spc="375" baseline="0" dirty="0">
                <a:solidFill>
                  <a:schemeClr val="bg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3476626" y="2908102"/>
            <a:ext cx="3262311" cy="862749"/>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6" name="Graphic 15">
            <a:extLst>
              <a:ext uri="{FF2B5EF4-FFF2-40B4-BE49-F238E27FC236}">
                <a16:creationId xmlns:a16="http://schemas.microsoft.com/office/drawing/2014/main" id="{98C62D77-2C56-4D46-91C3-08E7928F0E1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7" name="TextBox 3">
            <a:extLst>
              <a:ext uri="{FF2B5EF4-FFF2-40B4-BE49-F238E27FC236}">
                <a16:creationId xmlns:a16="http://schemas.microsoft.com/office/drawing/2014/main" id="{5EEDF370-C457-46EC-88CC-5063E17BD7FC}"/>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3" name="Picture 12">
            <a:extLst>
              <a:ext uri="{FF2B5EF4-FFF2-40B4-BE49-F238E27FC236}">
                <a16:creationId xmlns:a16="http://schemas.microsoft.com/office/drawing/2014/main" id="{C71B9457-9802-423C-BECD-0F9A95E968D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9890032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_ThreeSpeakers">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56DB20C-1366-4BCE-BAF7-42085FFD5FEA}"/>
              </a:ext>
            </a:extLst>
          </p:cNvPr>
          <p:cNvGrpSpPr/>
          <p:nvPr/>
        </p:nvGrpSpPr>
        <p:grpSpPr>
          <a:xfrm>
            <a:off x="0" y="0"/>
            <a:ext cx="9144000" cy="5143500"/>
            <a:chOff x="0" y="0"/>
            <a:chExt cx="14630400" cy="8229600"/>
          </a:xfrm>
        </p:grpSpPr>
        <p:pic>
          <p:nvPicPr>
            <p:cNvPr id="25" name="Picture 24">
              <a:extLst>
                <a:ext uri="{FF2B5EF4-FFF2-40B4-BE49-F238E27FC236}">
                  <a16:creationId xmlns:a16="http://schemas.microsoft.com/office/drawing/2014/main" id="{D0797F60-6057-49A9-B28D-E9AD5A0443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6" name="Rectangle 25">
              <a:extLst>
                <a:ext uri="{FF2B5EF4-FFF2-40B4-BE49-F238E27FC236}">
                  <a16:creationId xmlns:a16="http://schemas.microsoft.com/office/drawing/2014/main" id="{30128AED-ED50-4A93-A694-DD096ED6880D}"/>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auto">
          <a:xfrm>
            <a:off x="201931" y="1456258"/>
            <a:ext cx="6537007" cy="1156607"/>
          </a:xfrm>
          <a:noFill/>
        </p:spPr>
        <p:txBody>
          <a:bodyPr lIns="114300" tIns="91440" rIns="114300" bIns="91440" anchor="t" anchorCtr="0"/>
          <a:lstStyle>
            <a:lvl1pPr>
              <a:defRPr sz="3400" spc="-74"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202407" y="2908102"/>
            <a:ext cx="2166938" cy="862749"/>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a:xfrm>
            <a:off x="201930" y="919572"/>
            <a:ext cx="6537006" cy="368049"/>
          </a:xfrm>
        </p:spPr>
        <p:txBody>
          <a:bodyPr vert="horz" wrap="square" lIns="114300" tIns="91440" rIns="114300" bIns="91440" rtlCol="0">
            <a:spAutoFit/>
          </a:bodyPr>
          <a:lstStyle>
            <a:lvl1pPr>
              <a:defRPr lang="en-US" sz="1300" spc="375" baseline="0" dirty="0">
                <a:solidFill>
                  <a:schemeClr val="bg1"/>
                </a:solidFill>
              </a:defRPr>
            </a:lvl1pPr>
          </a:lstStyle>
          <a:p>
            <a:pPr marL="0" lvl="0" indent="0">
              <a:buNone/>
            </a:pPr>
            <a:r>
              <a:rPr lang="en-US" dirty="0" err="1"/>
              <a:t>SessionID</a:t>
            </a:r>
            <a:endParaRPr lang="en-US" dirty="0"/>
          </a:p>
        </p:txBody>
      </p:sp>
      <p:sp>
        <p:nvSpPr>
          <p:cNvPr id="15" name="Text Placeholder 2">
            <a:extLst>
              <a:ext uri="{FF2B5EF4-FFF2-40B4-BE49-F238E27FC236}">
                <a16:creationId xmlns:a16="http://schemas.microsoft.com/office/drawing/2014/main" id="{C3C66111-A5DF-40D5-A01B-0A66C984B0BA}"/>
              </a:ext>
            </a:extLst>
          </p:cNvPr>
          <p:cNvSpPr>
            <a:spLocks noGrp="1"/>
          </p:cNvSpPr>
          <p:nvPr>
            <p:ph type="body" sz="quarter" idx="16" hasCustomPrompt="1"/>
          </p:nvPr>
        </p:nvSpPr>
        <p:spPr bwMode="auto">
          <a:xfrm>
            <a:off x="3071620" y="2908102"/>
            <a:ext cx="2166938" cy="862749"/>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6" name="Text Placeholder 2">
            <a:extLst>
              <a:ext uri="{FF2B5EF4-FFF2-40B4-BE49-F238E27FC236}">
                <a16:creationId xmlns:a16="http://schemas.microsoft.com/office/drawing/2014/main" id="{9673D9BF-43B5-4C63-9CF5-575796F7042C}"/>
              </a:ext>
            </a:extLst>
          </p:cNvPr>
          <p:cNvSpPr>
            <a:spLocks noGrp="1"/>
          </p:cNvSpPr>
          <p:nvPr>
            <p:ph type="body" sz="quarter" idx="17" hasCustomPrompt="1"/>
          </p:nvPr>
        </p:nvSpPr>
        <p:spPr bwMode="auto">
          <a:xfrm>
            <a:off x="5940834" y="2908102"/>
            <a:ext cx="2166938" cy="862749"/>
          </a:xfrm>
        </p:spPr>
        <p:txBody>
          <a:bodyPr lIns="114300" tIns="91440" rIns="114300" bIns="91440">
            <a:noAutofit/>
          </a:bodyPr>
          <a:lstStyle>
            <a:lvl1pPr marL="0" indent="0">
              <a:spcBef>
                <a:spcPts val="0"/>
              </a:spcBef>
              <a:buNone/>
              <a:defRPr lang="en-US" sz="15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pic>
        <p:nvPicPr>
          <p:cNvPr id="19" name="Graphic 18">
            <a:extLst>
              <a:ext uri="{FF2B5EF4-FFF2-40B4-BE49-F238E27FC236}">
                <a16:creationId xmlns:a16="http://schemas.microsoft.com/office/drawing/2014/main" id="{AB32F013-7331-4308-BE12-DAA154E17DF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20" name="TextBox 3">
            <a:extLst>
              <a:ext uri="{FF2B5EF4-FFF2-40B4-BE49-F238E27FC236}">
                <a16:creationId xmlns:a16="http://schemas.microsoft.com/office/drawing/2014/main" id="{DEC48B1B-82A6-47F4-B792-736B61EF2283}"/>
              </a:ext>
            </a:extLst>
          </p:cNvPr>
          <p:cNvSpPr txBox="1">
            <a:spLocks noChangeArrowheads="1"/>
          </p:cNvSpPr>
          <p:nvPr/>
        </p:nvSpPr>
        <p:spPr bwMode="auto">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bg1"/>
                </a:solidFill>
                <a:latin typeface="Amazon Ember" charset="0"/>
                <a:ea typeface="Amazon Ember" charset="0"/>
                <a:cs typeface="Amazon Ember" charset="0"/>
              </a:rPr>
              <a:t>© 2018, Amazon Web Services, Inc. or its affiliates. All rights reserved.</a:t>
            </a:r>
          </a:p>
        </p:txBody>
      </p:sp>
      <p:pic>
        <p:nvPicPr>
          <p:cNvPr id="14" name="Picture 13">
            <a:extLst>
              <a:ext uri="{FF2B5EF4-FFF2-40B4-BE49-F238E27FC236}">
                <a16:creationId xmlns:a16="http://schemas.microsoft.com/office/drawing/2014/main" id="{59580B0E-2BA8-4236-A6DE-431C4F820B37}"/>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8988624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14300" tIns="91440" rIns="114300" bIns="91440"/>
          <a:lstStyle/>
          <a:p>
            <a:r>
              <a:rPr lang="en-US"/>
              <a:t>Click to edit Master title style</a:t>
            </a:r>
            <a:endParaRPr lang="en-US" dirty="0"/>
          </a:p>
        </p:txBody>
      </p:sp>
    </p:spTree>
    <p:extLst>
      <p:ext uri="{BB962C8B-B14F-4D97-AF65-F5344CB8AC3E}">
        <p14:creationId xmlns:p14="http://schemas.microsoft.com/office/powerpoint/2010/main" val="315141371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14300" tIns="91440" rIns="114300" bIns="91440"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432956"/>
          </a:xfrm>
          <a:prstGeom prst="rect">
            <a:avLst/>
          </a:prstGeom>
        </p:spPr>
        <p:txBody>
          <a:bodyPr vert="horz" wrap="square" lIns="114300" tIns="91440" rIns="11430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38635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14300" tIns="91440" rIns="114300" bIns="91440"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432956"/>
          </a:xfrm>
          <a:prstGeom prst="rect">
            <a:avLst/>
          </a:prstGeom>
        </p:spPr>
        <p:txBody>
          <a:bodyPr vert="horz" wrap="square" lIns="114300" tIns="91440" rIns="114300" bIns="91440"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77632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14300" tIns="91440" rIns="114300" bIns="91440"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1" y="891882"/>
            <a:ext cx="3940983" cy="1432956"/>
          </a:xfrm>
        </p:spPr>
        <p:txBody>
          <a:bodyPr vert="horz" wrap="square" lIns="114300" tIns="91440" rIns="114300" bIns="91440"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3" y="891882"/>
            <a:ext cx="3940983" cy="1432956"/>
          </a:xfrm>
        </p:spPr>
        <p:txBody>
          <a:bodyPr vert="horz" wrap="square" lIns="114300" tIns="91440" rIns="114300" bIns="91440"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94416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14300" tIns="91440" rIns="114300" bIns="91440"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201931" y="891883"/>
            <a:ext cx="3940983" cy="1709955"/>
          </a:xfrm>
        </p:spPr>
        <p:txBody>
          <a:bodyPr vert="horz" wrap="square" lIns="114300" tIns="91440" rIns="114300" bIns="91440"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3" y="891883"/>
            <a:ext cx="3940983" cy="1709955"/>
          </a:xfrm>
        </p:spPr>
        <p:txBody>
          <a:bodyPr vert="horz" wrap="square" lIns="114300" tIns="91440" rIns="114300" bIns="91440"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278731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_and_Full_Image">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201931" y="891882"/>
            <a:ext cx="8761095" cy="3572542"/>
          </a:xfrm>
          <a:blipFill>
            <a:blip r:embed="rId2"/>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2" name="Title 1"/>
          <p:cNvSpPr>
            <a:spLocks noGrp="1"/>
          </p:cNvSpPr>
          <p:nvPr>
            <p:ph type="title"/>
          </p:nvPr>
        </p:nvSpPr>
        <p:spPr>
          <a:xfrm>
            <a:off x="201931" y="217134"/>
            <a:ext cx="8761095" cy="674749"/>
          </a:xfrm>
        </p:spPr>
        <p:txBody>
          <a:bodyPr vert="horz" wrap="square" lIns="114300" tIns="91440" rIns="114300" bIns="91440" rtlCol="0" anchor="t">
            <a:noAutofit/>
          </a:bodyPr>
          <a:lstStyle>
            <a:lvl1pPr>
              <a:defRPr lang="en-US" dirty="0"/>
            </a:lvl1pPr>
          </a:lstStyle>
          <a:p>
            <a:pPr lvl="0"/>
            <a:r>
              <a:rPr lang="en-US"/>
              <a:t>Click to edit Master title style</a:t>
            </a:r>
            <a:endParaRPr lang="en-US" dirty="0"/>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201931" y="891883"/>
            <a:ext cx="4569023" cy="537327"/>
          </a:xfrm>
          <a:prstGeom prst="rect">
            <a:avLst/>
          </a:prstGeom>
        </p:spPr>
        <p:txBody>
          <a:bodyPr vert="horz" wrap="square" lIns="114300" tIns="91440" rIns="114300" bIns="91440" rtlCol="0">
            <a:spAutoFit/>
          </a:bodyPr>
          <a:lstStyle>
            <a:lvl1pPr>
              <a:defRPr sz="2500">
                <a:solidFill>
                  <a:schemeClr val="bg1"/>
                </a:solidFill>
              </a:defRPr>
            </a:lvl1pPr>
            <a:lvl2pPr>
              <a:defRPr sz="18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40246236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Content_and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52479A-5DAD-4873-981C-C65E6B0D3CDB}"/>
              </a:ext>
            </a:extLst>
          </p:cNvPr>
          <p:cNvSpPr/>
          <p:nvPr/>
        </p:nvSpPr>
        <p:spPr bwMode="white">
          <a:xfrm>
            <a:off x="3363652" y="4712239"/>
            <a:ext cx="3595202" cy="21130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1" y="217133"/>
            <a:ext cx="3912869" cy="1011592"/>
          </a:xfrm>
        </p:spPr>
        <p:txBody>
          <a:bodyPr vert="horz" wrap="square" lIns="114300" tIns="91440" rIns="114300" bIns="91440" rtlCol="0" anchor="t">
            <a:noAutofit/>
          </a:bodyPr>
          <a:lstStyle>
            <a:lvl1pPr>
              <a:defRPr lang="en-US" dirty="0"/>
            </a:lvl1pPr>
          </a:lstStyle>
          <a:p>
            <a:pPr lvl="0"/>
            <a:r>
              <a:rPr lang="en-US"/>
              <a:t>Click to edit Master title style</a:t>
            </a:r>
            <a:endParaRPr lang="en-US" dirty="0"/>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2" y="1520534"/>
            <a:ext cx="3912869" cy="1432956"/>
          </a:xfrm>
          <a:prstGeom prst="rect">
            <a:avLst/>
          </a:prstGeom>
        </p:spPr>
        <p:txBody>
          <a:bodyPr vert="horz" wrap="square" lIns="114300" tIns="91440" rIns="114300"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250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ull_Bleed_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bg1"/>
                </a:solidFill>
              </a:defRPr>
            </a:lvl1pPr>
          </a:lstStyle>
          <a:p>
            <a:r>
              <a:rPr lang="en-US" dirty="0"/>
              <a:t>Click </a:t>
            </a:r>
            <a:r>
              <a:rPr lang="en-US"/>
              <a:t>to insert </a:t>
            </a:r>
            <a:r>
              <a:rPr lang="en-US" dirty="0"/>
              <a:t>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white">
          <a:xfrm>
            <a:off x="201931" y="891883"/>
            <a:ext cx="4569023" cy="537327"/>
          </a:xfrm>
          <a:prstGeom prst="rect">
            <a:avLst/>
          </a:prstGeom>
        </p:spPr>
        <p:txBody>
          <a:bodyPr vert="horz" wrap="square" lIns="114300" tIns="91440" rIns="114300" bIns="91440" rtlCol="0">
            <a:spAutoFit/>
          </a:bodyPr>
          <a:lstStyle>
            <a:lvl1pPr>
              <a:defRPr sz="2500">
                <a:solidFill>
                  <a:schemeClr val="bg1"/>
                </a:solidFill>
              </a:defRPr>
            </a:lvl1pPr>
            <a:lvl2pPr>
              <a:defRPr sz="18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p:nvPr>
        </p:nvSpPr>
        <p:spPr bwMode="white">
          <a:xfrm>
            <a:off x="201931" y="217134"/>
            <a:ext cx="8761095" cy="674749"/>
          </a:xfrm>
        </p:spPr>
        <p:txBody>
          <a:bodyPr vert="horz" wrap="square" lIns="114300" tIns="91440" rIns="114300" bIns="91440" rtlCol="0" anchor="t">
            <a:noAutofit/>
          </a:bodyPr>
          <a:lstStyle>
            <a:lvl1pPr>
              <a:defRPr lang="en-US" dirty="0">
                <a:solidFill>
                  <a:schemeClr val="bg1"/>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23539437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Page">
    <p:spTree>
      <p:nvGrpSpPr>
        <p:cNvPr id="1" name=""/>
        <p:cNvGrpSpPr/>
        <p:nvPr/>
      </p:nvGrpSpPr>
      <p:grpSpPr>
        <a:xfrm>
          <a:off x="0" y="0"/>
          <a:ext cx="0" cy="0"/>
          <a:chOff x="0" y="0"/>
          <a:chExt cx="0" cy="0"/>
        </a:xfrm>
      </p:grpSpPr>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Chapter Page</a:t>
            </a:r>
          </a:p>
        </p:txBody>
      </p:sp>
      <p:sp>
        <p:nvSpPr>
          <p:cNvPr id="5" name="TextBox 4">
            <a:extLst>
              <a:ext uri="{FF2B5EF4-FFF2-40B4-BE49-F238E27FC236}">
                <a16:creationId xmlns:a16="http://schemas.microsoft.com/office/drawing/2014/main" id="{EF7937D6-EBE7-EE44-A3FE-80166DDBBAC6}"/>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9C869ECA-024E-E54B-91BC-E35342C2FA7D}"/>
              </a:ext>
            </a:extLst>
          </p:cNvPr>
          <p:cNvPicPr>
            <a:picLocks noChangeAspect="1"/>
          </p:cNvPicPr>
          <p:nvPr userDrawn="1"/>
        </p:nvPicPr>
        <p:blipFill>
          <a:blip r:embed="rId2"/>
          <a:stretch>
            <a:fillRect/>
          </a:stretch>
        </p:blipFill>
        <p:spPr>
          <a:xfrm>
            <a:off x="6978929" y="117192"/>
            <a:ext cx="2214499" cy="632714"/>
          </a:xfrm>
          <a:prstGeom prst="rect">
            <a:avLst/>
          </a:prstGeom>
        </p:spPr>
      </p:pic>
    </p:spTree>
    <p:extLst>
      <p:ext uri="{BB962C8B-B14F-4D97-AF65-F5344CB8AC3E}">
        <p14:creationId xmlns:p14="http://schemas.microsoft.com/office/powerpoint/2010/main" val="2300626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p:nvSpPr>
        <p:spPr bwMode="auto">
          <a:xfrm rot="5400000">
            <a:off x="3805239" y="1804989"/>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p:ph type="media" sz="quarter" idx="10" hasCustomPrompt="1"/>
          </p:nvPr>
        </p:nvSpPr>
        <p:spPr>
          <a:xfrm>
            <a:off x="0" y="2372978"/>
            <a:ext cx="9144000" cy="397545"/>
          </a:xfrm>
        </p:spPr>
        <p:txBody>
          <a:bodyPr anchor="ctr" anchorCtr="0"/>
          <a:lstStyle>
            <a:lvl1pPr algn="ctr">
              <a:defRPr>
                <a:solidFill>
                  <a:schemeClr val="bg1"/>
                </a:solidFill>
              </a:defRPr>
            </a:lvl1pPr>
          </a:lstStyle>
          <a:p>
            <a:r>
              <a:rPr lang="en-US" dirty="0"/>
              <a:t>Click to add video</a:t>
            </a:r>
          </a:p>
        </p:txBody>
      </p:sp>
    </p:spTree>
    <p:extLst>
      <p:ext uri="{BB962C8B-B14F-4D97-AF65-F5344CB8AC3E}">
        <p14:creationId xmlns:p14="http://schemas.microsoft.com/office/powerpoint/2010/main" val="395767295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Section_1">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35F48DB9-E331-4285-B61A-75E6B3CDC08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1"/>
          <a:stretch/>
        </p:blipFill>
        <p:spPr>
          <a:xfrm>
            <a:off x="0" y="0"/>
            <a:ext cx="9144000" cy="5143500"/>
          </a:xfrm>
          <a:prstGeom prst="rect">
            <a:avLst/>
          </a:prstGeom>
        </p:spPr>
      </p:pic>
      <p:sp>
        <p:nvSpPr>
          <p:cNvPr id="2" name="Title 1"/>
          <p:cNvSpPr>
            <a:spLocks noGrp="1"/>
          </p:cNvSpPr>
          <p:nvPr>
            <p:ph type="title" hasCustomPrompt="1"/>
          </p:nvPr>
        </p:nvSpPr>
        <p:spPr bwMode="white">
          <a:xfrm>
            <a:off x="202408" y="2153108"/>
            <a:ext cx="8067953" cy="720710"/>
          </a:xfrm>
          <a:noFill/>
        </p:spPr>
        <p:txBody>
          <a:bodyPr wrap="square" lIns="114300" tIns="91440" rIns="114300" bIns="91440" anchor="t" anchorCtr="0">
            <a:spAutoFit/>
          </a:bodyPr>
          <a:lstStyle>
            <a:lvl1pPr>
              <a:defRPr sz="3800" spc="-74" baseline="0">
                <a:gradFill>
                  <a:gsLst>
                    <a:gs pos="0">
                      <a:schemeClr val="tx1"/>
                    </a:gs>
                    <a:gs pos="100000">
                      <a:schemeClr val="tx1"/>
                    </a:gs>
                  </a:gsLst>
                  <a:lin ang="5400000" scaled="0"/>
                </a:gradFill>
              </a:defRPr>
            </a:lvl1pPr>
          </a:lstStyle>
          <a:p>
            <a:r>
              <a:rPr lang="en-US" dirty="0"/>
              <a:t>Section</a:t>
            </a:r>
          </a:p>
        </p:txBody>
      </p:sp>
      <p:pic>
        <p:nvPicPr>
          <p:cNvPr id="10" name="Graphic 9">
            <a:extLst>
              <a:ext uri="{FF2B5EF4-FFF2-40B4-BE49-F238E27FC236}">
                <a16:creationId xmlns:a16="http://schemas.microsoft.com/office/drawing/2014/main" id="{A6E69C37-0E9D-4E22-B18B-5FB52E08D9E4}"/>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342855" y="4628827"/>
            <a:ext cx="672188" cy="153259"/>
          </a:xfrm>
          <a:prstGeom prst="rect">
            <a:avLst/>
          </a:prstGeom>
        </p:spPr>
      </p:pic>
      <p:sp>
        <p:nvSpPr>
          <p:cNvPr id="11" name="TextBox 3">
            <a:extLst>
              <a:ext uri="{FF2B5EF4-FFF2-40B4-BE49-F238E27FC236}">
                <a16:creationId xmlns:a16="http://schemas.microsoft.com/office/drawing/2014/main" id="{4F7393F9-7DE2-4793-AE05-B703B6A04CC0}"/>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3D2A5F9-316C-48CC-91AF-19A9F7E2310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493162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Video_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817AB2-910C-4EAB-9E81-DE1CAA45A70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itle 1"/>
          <p:cNvSpPr>
            <a:spLocks noGrp="1"/>
          </p:cNvSpPr>
          <p:nvPr>
            <p:ph type="title" hasCustomPrompt="1"/>
          </p:nvPr>
        </p:nvSpPr>
        <p:spPr bwMode="white">
          <a:xfrm>
            <a:off x="201673" y="2153108"/>
            <a:ext cx="8067953" cy="720710"/>
          </a:xfrm>
          <a:noFill/>
        </p:spPr>
        <p:txBody>
          <a:bodyPr wrap="square" lIns="114300" tIns="91440" rIns="114300" bIns="91440" anchor="t" anchorCtr="0">
            <a:spAutoFit/>
          </a:bodyPr>
          <a:lstStyle>
            <a:lvl1pPr>
              <a:defRPr sz="3800" spc="-74" baseline="0">
                <a:gradFill>
                  <a:gsLst>
                    <a:gs pos="0">
                      <a:schemeClr val="tx1"/>
                    </a:gs>
                    <a:gs pos="100000">
                      <a:schemeClr val="tx1"/>
                    </a:gs>
                  </a:gsLst>
                  <a:lin ang="5400000" scaled="0"/>
                </a:gradFill>
              </a:defRPr>
            </a:lvl1pPr>
          </a:lstStyle>
          <a:p>
            <a:r>
              <a:rPr lang="en-US" dirty="0"/>
              <a:t>Video</a:t>
            </a:r>
          </a:p>
        </p:txBody>
      </p:sp>
      <p:pic>
        <p:nvPicPr>
          <p:cNvPr id="11" name="Graphic 10">
            <a:extLst>
              <a:ext uri="{FF2B5EF4-FFF2-40B4-BE49-F238E27FC236}">
                <a16:creationId xmlns:a16="http://schemas.microsoft.com/office/drawing/2014/main" id="{221E2688-9EDC-44C8-AB54-F252F026318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2" name="TextBox 3">
            <a:extLst>
              <a:ext uri="{FF2B5EF4-FFF2-40B4-BE49-F238E27FC236}">
                <a16:creationId xmlns:a16="http://schemas.microsoft.com/office/drawing/2014/main" id="{5E22ACB9-3FBB-4163-854B-1872E507527F}"/>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D84F0FF8-243A-4646-9A71-94F1BB4448F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782902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Demo_1">
    <p:spTree>
      <p:nvGrpSpPr>
        <p:cNvPr id="1" name=""/>
        <p:cNvGrpSpPr/>
        <p:nvPr/>
      </p:nvGrpSpPr>
      <p:grpSpPr>
        <a:xfrm>
          <a:off x="0" y="0"/>
          <a:ext cx="0" cy="0"/>
          <a:chOff x="0" y="0"/>
          <a:chExt cx="0" cy="0"/>
        </a:xfrm>
      </p:grpSpPr>
      <p:pic>
        <p:nvPicPr>
          <p:cNvPr id="12" name="Picture 11" descr="A picture containing object&#10;&#10;Description generated with high confidence">
            <a:extLst>
              <a:ext uri="{FF2B5EF4-FFF2-40B4-BE49-F238E27FC236}">
                <a16:creationId xmlns:a16="http://schemas.microsoft.com/office/drawing/2014/main" id="{230E0C0E-3815-4E11-BC7C-EEB5663659A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6" name="Title 1"/>
          <p:cNvSpPr>
            <a:spLocks noGrp="1"/>
          </p:cNvSpPr>
          <p:nvPr>
            <p:ph type="title" hasCustomPrompt="1"/>
          </p:nvPr>
        </p:nvSpPr>
        <p:spPr bwMode="white">
          <a:xfrm>
            <a:off x="202408" y="2153108"/>
            <a:ext cx="8067953" cy="720710"/>
          </a:xfrm>
          <a:noFill/>
        </p:spPr>
        <p:txBody>
          <a:bodyPr wrap="square" lIns="114300" tIns="91440" rIns="114300" bIns="91440" anchor="t" anchorCtr="0">
            <a:spAutoFit/>
          </a:bodyPr>
          <a:lstStyle>
            <a:lvl1pPr>
              <a:defRPr sz="3800" spc="-74" baseline="0">
                <a:gradFill>
                  <a:gsLst>
                    <a:gs pos="0">
                      <a:schemeClr val="tx1"/>
                    </a:gs>
                    <a:gs pos="100000">
                      <a:schemeClr val="tx1"/>
                    </a:gs>
                  </a:gsLst>
                  <a:lin ang="5400000" scaled="0"/>
                </a:gradFill>
              </a:defRPr>
            </a:lvl1pPr>
          </a:lstStyle>
          <a:p>
            <a:r>
              <a:rPr lang="en-US" dirty="0"/>
              <a:t>Demo</a:t>
            </a:r>
          </a:p>
        </p:txBody>
      </p:sp>
      <p:pic>
        <p:nvPicPr>
          <p:cNvPr id="9" name="Graphic 8">
            <a:extLst>
              <a:ext uri="{FF2B5EF4-FFF2-40B4-BE49-F238E27FC236}">
                <a16:creationId xmlns:a16="http://schemas.microsoft.com/office/drawing/2014/main" id="{0696063D-1536-449F-A00B-E268CC2AA729}"/>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5ADF30AA-1F86-4F01-8C7D-0690021D0507}"/>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6E960AA6-5521-4B06-B6AC-DD11063C89F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778083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lIns="114300" tIns="91440" rIns="114300" bIns="91440"/>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7" y="1131095"/>
            <a:ext cx="8605243" cy="2974917"/>
          </a:xfrm>
        </p:spPr>
        <p:txBody>
          <a:bodyPr lIns="114300" tIns="91440" rIns="114300" bIns="91440"/>
          <a:lstStyle>
            <a:lvl1pPr>
              <a:spcBef>
                <a:spcPts val="1500"/>
              </a:spcBef>
              <a:defRPr sz="13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3A0BBF39-37AF-47AC-9F11-E2AE188561A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A20EC1B5-0B55-4E72-AE30-BC2870883898}"/>
              </a:ext>
            </a:extLst>
          </p:cNvPr>
          <p:cNvSpPr txBox="1">
            <a:spLocks noChangeArrowheads="1"/>
          </p:cNvSpPr>
          <p:nvPr/>
        </p:nvSpPr>
        <p:spPr bwMode="auto">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201509A3-C6BB-4BFF-BA57-4AC79A2B6BC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4194223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Code_2_Column">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lIns="114300" tIns="91440" rIns="114300" bIns="91440"/>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7" y="1131094"/>
            <a:ext cx="4033243" cy="3335016"/>
          </a:xfrm>
        </p:spPr>
        <p:txBody>
          <a:bodyPr lIns="114300" tIns="91440" rIns="114300" bIns="91440"/>
          <a:lstStyle>
            <a:lvl1pPr>
              <a:spcBef>
                <a:spcPts val="1500"/>
              </a:spcBef>
              <a:defRPr sz="13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415493" y="1131094"/>
            <a:ext cx="4033243" cy="3335016"/>
          </a:xfrm>
        </p:spPr>
        <p:txBody>
          <a:bodyPr lIns="114300" tIns="91440" rIns="114300" bIns="91440"/>
          <a:lstStyle>
            <a:lvl1pPr>
              <a:spcBef>
                <a:spcPts val="1500"/>
              </a:spcBef>
              <a:defRPr sz="13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pic>
        <p:nvPicPr>
          <p:cNvPr id="9" name="Graphic 8">
            <a:extLst>
              <a:ext uri="{FF2B5EF4-FFF2-40B4-BE49-F238E27FC236}">
                <a16:creationId xmlns:a16="http://schemas.microsoft.com/office/drawing/2014/main" id="{C004189D-3801-4EBD-B94A-F530EEFC96A6}"/>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2855" y="4628827"/>
            <a:ext cx="672188" cy="153259"/>
          </a:xfrm>
          <a:prstGeom prst="rect">
            <a:avLst/>
          </a:prstGeom>
        </p:spPr>
      </p:pic>
      <p:sp>
        <p:nvSpPr>
          <p:cNvPr id="10" name="TextBox 3">
            <a:extLst>
              <a:ext uri="{FF2B5EF4-FFF2-40B4-BE49-F238E27FC236}">
                <a16:creationId xmlns:a16="http://schemas.microsoft.com/office/drawing/2014/main" id="{278807CA-43ED-4DE6-AA75-223266EAF5F8}"/>
              </a:ext>
            </a:extLst>
          </p:cNvPr>
          <p:cNvSpPr txBox="1">
            <a:spLocks noChangeArrowheads="1"/>
          </p:cNvSpPr>
          <p:nvPr/>
        </p:nvSpPr>
        <p:spPr bwMode="auto">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8" name="Picture 7">
            <a:extLst>
              <a:ext uri="{FF2B5EF4-FFF2-40B4-BE49-F238E27FC236}">
                <a16:creationId xmlns:a16="http://schemas.microsoft.com/office/drawing/2014/main" id="{A29B38C6-EA35-4420-8120-7B1B0C159F3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063363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272B3-8328-4907-A1D0-C4701AFA5A34}"/>
              </a:ext>
            </a:extLst>
          </p:cNvPr>
          <p:cNvPicPr>
            <a:picLocks noChangeAspect="1"/>
          </p:cNvPicPr>
          <p:nvPr/>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bwMode="white">
          <a:xfrm>
            <a:off x="202406" y="1391246"/>
            <a:ext cx="8069216" cy="1682781"/>
          </a:xfrm>
        </p:spPr>
        <p:txBody>
          <a:bodyPr lIns="114300" tIns="91440" rIns="114300" bIns="91440"/>
          <a:lstStyle>
            <a:lvl1pPr marL="107156" indent="-107156" algn="l">
              <a:defRPr sz="38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3895726" y="3409355"/>
            <a:ext cx="4376143" cy="438582"/>
          </a:xfrm>
        </p:spPr>
        <p:txBody>
          <a:bodyPr lIns="114300" tIns="91440" rIns="114300" bIns="91440"/>
          <a:lstStyle>
            <a:lvl1pPr marL="142875" indent="0" algn="r">
              <a:buNone/>
              <a:defRPr sz="1800" b="1">
                <a:solidFill>
                  <a:schemeClr val="tx1"/>
                </a:solidFill>
                <a:latin typeface="+mn-lt"/>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0905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41B0BE7-3531-4E8A-9D4D-0367740EC54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Rectangle: Single Corner Rounded 1">
            <a:extLst>
              <a:ext uri="{FF2B5EF4-FFF2-40B4-BE49-F238E27FC236}">
                <a16:creationId xmlns:a16="http://schemas.microsoft.com/office/drawing/2014/main" id="{DC58E341-80E0-40C1-A817-EA0189E537B2}"/>
              </a:ext>
            </a:extLst>
          </p:cNvPr>
          <p:cNvSpPr/>
          <p:nvPr/>
        </p:nvSpPr>
        <p:spPr bwMode="auto">
          <a:xfrm flipH="1">
            <a:off x="6667500" y="3757604"/>
            <a:ext cx="2476501" cy="1385897"/>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02407" y="2646995"/>
            <a:ext cx="3831524" cy="1040946"/>
          </a:xfrm>
        </p:spPr>
        <p:txBody>
          <a:bodyPr lIns="114300" tIns="91440" rIns="114300" bIns="91440">
            <a:noAutofit/>
          </a:bodyPr>
          <a:lstStyle>
            <a:lvl1pPr marL="0" indent="0">
              <a:spcBef>
                <a:spcPts val="0"/>
              </a:spcBef>
              <a:buNone/>
              <a:defRPr lang="en-US" sz="1800" b="0" kern="1200" spc="0"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200" dirty="0"/>
              <a:t>Thank you!</a:t>
            </a:r>
          </a:p>
        </p:txBody>
      </p:sp>
      <p:pic>
        <p:nvPicPr>
          <p:cNvPr id="14" name="Graphic 13">
            <a:extLst>
              <a:ext uri="{FF2B5EF4-FFF2-40B4-BE49-F238E27FC236}">
                <a16:creationId xmlns:a16="http://schemas.microsoft.com/office/drawing/2014/main" id="{2ED359B6-C742-4634-8154-0667621E7BF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5" name="TextBox 3">
            <a:extLst>
              <a:ext uri="{FF2B5EF4-FFF2-40B4-BE49-F238E27FC236}">
                <a16:creationId xmlns:a16="http://schemas.microsoft.com/office/drawing/2014/main" id="{0EB8B2FD-3428-4909-AECD-E6569E6CB58B}"/>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bg1"/>
                </a:solidFill>
                <a:latin typeface="Amazon Ember" charset="0"/>
                <a:ea typeface="Amazon Ember" charset="0"/>
                <a:cs typeface="Amazon Ember" charset="0"/>
              </a:rPr>
              <a:t>© 2018, Amazon Web Services, Inc. or its affiliates. All rights reserved.</a:t>
            </a:r>
          </a:p>
        </p:txBody>
      </p:sp>
      <p:pic>
        <p:nvPicPr>
          <p:cNvPr id="9" name="Picture 8">
            <a:extLst>
              <a:ext uri="{FF2B5EF4-FFF2-40B4-BE49-F238E27FC236}">
                <a16:creationId xmlns:a16="http://schemas.microsoft.com/office/drawing/2014/main" id="{92DBA76A-67AD-4D0F-B5AE-B2514E622D96}"/>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7763713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urvey_Remin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3018A1-59F7-4D49-951E-8BFF42523C2A}"/>
              </a:ext>
            </a:extLst>
          </p:cNvPr>
          <p:cNvPicPr>
            <a:picLocks noChangeAspect="1"/>
          </p:cNvPicPr>
          <p:nvPr/>
        </p:nvPicPr>
        <p:blipFill>
          <a:blip r:embed="rId2"/>
          <a:stretch>
            <a:fillRect/>
          </a:stretch>
        </p:blipFill>
        <p:spPr>
          <a:xfrm>
            <a:off x="0" y="2143"/>
            <a:ext cx="9144000" cy="5139217"/>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p:nvSpPr>
        <p:spPr bwMode="white">
          <a:xfrm>
            <a:off x="1759205" y="2455052"/>
            <a:ext cx="5625593" cy="1135182"/>
          </a:xfrm>
          <a:prstGeom prst="rect">
            <a:avLst/>
          </a:prstGeom>
          <a:noFill/>
        </p:spPr>
        <p:txBody>
          <a:bodyPr wrap="square" lIns="114300" tIns="91440" rIns="114300" bIns="91440" rtlCol="0">
            <a:spAutoFit/>
          </a:bodyPr>
          <a:lstStyle/>
          <a:p>
            <a:pPr algn="ctr">
              <a:lnSpc>
                <a:spcPct val="90000"/>
              </a:lnSpc>
              <a:spcAft>
                <a:spcPts val="1125"/>
              </a:spcAft>
            </a:pPr>
            <a:r>
              <a:rPr lang="en-US" sz="3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200" b="1" dirty="0">
                <a:gradFill>
                  <a:gsLst>
                    <a:gs pos="0">
                      <a:srgbClr val="FFFFFF"/>
                    </a:gs>
                    <a:gs pos="100000">
                      <a:srgbClr val="FFFFFF"/>
                    </a:gs>
                  </a:gsLst>
                  <a:lin ang="5400000" scaled="0"/>
                </a:gradFill>
                <a:ea typeface="Segoe UI" pitchFamily="34" charset="0"/>
                <a:cs typeface="Segoe UI" pitchFamily="34" charset="0"/>
              </a:rPr>
              <a:t>!</a:t>
            </a:r>
          </a:p>
        </p:txBody>
      </p:sp>
      <p:pic>
        <p:nvPicPr>
          <p:cNvPr id="13" name="Graphic 12">
            <a:extLst>
              <a:ext uri="{FF2B5EF4-FFF2-40B4-BE49-F238E27FC236}">
                <a16:creationId xmlns:a16="http://schemas.microsoft.com/office/drawing/2014/main" id="{D9C833CB-672E-4B58-86F4-7FAD023ABD2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8" name="TextBox 3">
            <a:extLst>
              <a:ext uri="{FF2B5EF4-FFF2-40B4-BE49-F238E27FC236}">
                <a16:creationId xmlns:a16="http://schemas.microsoft.com/office/drawing/2014/main" id="{6F2D8E4F-0213-462E-9934-13477934AA9B}"/>
              </a:ext>
            </a:extLst>
          </p:cNvPr>
          <p:cNvSpPr txBox="1">
            <a:spLocks noChangeArrowheads="1"/>
          </p:cNvSpPr>
          <p:nvPr/>
        </p:nvSpPr>
        <p:spPr bwMode="white">
          <a:xfrm>
            <a:off x="3333751" y="4705458"/>
            <a:ext cx="2476500" cy="92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pic>
        <p:nvPicPr>
          <p:cNvPr id="11" name="Picture 10">
            <a:extLst>
              <a:ext uri="{FF2B5EF4-FFF2-40B4-BE49-F238E27FC236}">
                <a16:creationId xmlns:a16="http://schemas.microsoft.com/office/drawing/2014/main" id="{31FD5DBD-46FF-4539-BFC6-0371E8AF7FA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58241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4857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Page">
    <p:spTree>
      <p:nvGrpSpPr>
        <p:cNvPr id="1" name=""/>
        <p:cNvGrpSpPr/>
        <p:nvPr/>
      </p:nvGrpSpPr>
      <p:grpSpPr>
        <a:xfrm>
          <a:off x="0" y="0"/>
          <a:ext cx="0" cy="0"/>
          <a:chOff x="0" y="0"/>
          <a:chExt cx="0" cy="0"/>
        </a:xfrm>
      </p:grpSpPr>
      <p:sp>
        <p:nvSpPr>
          <p:cNvPr id="4" name="Text Placeholder 8"/>
          <p:cNvSpPr>
            <a:spLocks noGrp="1"/>
          </p:cNvSpPr>
          <p:nvPr>
            <p:ph type="body" sz="quarter" idx="12" hasCustomPrompt="1"/>
          </p:nvPr>
        </p:nvSpPr>
        <p:spPr>
          <a:xfrm>
            <a:off x="909506" y="1460825"/>
            <a:ext cx="7311627" cy="1928759"/>
          </a:xfrm>
        </p:spPr>
        <p:txBody>
          <a:bodyPr anchor="ctr">
            <a:noAutofit/>
          </a:bodyPr>
          <a:lstStyle>
            <a:lvl1pPr marL="0" indent="0" algn="ctr">
              <a:buNone/>
              <a:defRPr sz="3200"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5" name="Picture 4">
            <a:extLst>
              <a:ext uri="{FF2B5EF4-FFF2-40B4-BE49-F238E27FC236}">
                <a16:creationId xmlns:a16="http://schemas.microsoft.com/office/drawing/2014/main" id="{36318318-E154-914E-8A42-0367ADAD2C8F}"/>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40738546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Session Pre-req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0" indent="0">
              <a:buNone/>
              <a:defRPr>
                <a:solidFill>
                  <a:schemeClr val="tx1"/>
                </a:solidFill>
              </a:defRPr>
            </a:lvl1pPr>
            <a:lvl2pPr marL="742950" indent="-285750">
              <a:buFont typeface="Arial"/>
              <a:buChar char="•"/>
              <a:defRPr>
                <a:solidFill>
                  <a:schemeClr val="tx1"/>
                </a:solidFill>
              </a:defRPr>
            </a:lvl2pPr>
            <a:lvl3pPr marL="1143000" indent="-228600">
              <a:buFont typeface="Arial"/>
              <a:buChar cha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328904" y="110720"/>
            <a:ext cx="8222435" cy="523220"/>
          </a:xfrm>
          <a:prstGeom prst="rect">
            <a:avLst/>
          </a:prstGeom>
          <a:noFill/>
        </p:spPr>
        <p:txBody>
          <a:bodyPr wrap="square" lIns="91440" tIns="45720" rIns="91440" bIns="45720" rtlCol="0">
            <a:spAutoFit/>
          </a:bodyPr>
          <a:lstStyle/>
          <a:p>
            <a:pPr algn="l"/>
            <a:r>
              <a:rPr lang="en-US" sz="2800" b="1" dirty="0">
                <a:solidFill>
                  <a:schemeClr val="tx1"/>
                </a:solidFill>
              </a:rPr>
              <a:t>What to Expect</a:t>
            </a:r>
            <a:r>
              <a:rPr lang="en-US" sz="2800" b="1" baseline="0" dirty="0">
                <a:solidFill>
                  <a:schemeClr val="tx1"/>
                </a:solidFill>
              </a:rPr>
              <a:t> from the Session</a:t>
            </a:r>
            <a:endParaRPr lang="en-US" sz="2800" b="1" dirty="0">
              <a:solidFill>
                <a:schemeClr val="tx1"/>
              </a:solidFill>
            </a:endParaRPr>
          </a:p>
        </p:txBody>
      </p:sp>
    </p:spTree>
    <p:extLst>
      <p:ext uri="{BB962C8B-B14F-4D97-AF65-F5344CB8AC3E}">
        <p14:creationId xmlns:p14="http://schemas.microsoft.com/office/powerpoint/2010/main" val="375943385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D4D4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rgbClr val="4D4D4C"/>
                </a:solidFill>
              </a:defRPr>
            </a:lvl1pPr>
            <a:lvl2pPr marL="742950" indent="-285750">
              <a:buFont typeface="Arial"/>
              <a:buChar char="•"/>
              <a:defRPr>
                <a:solidFill>
                  <a:srgbClr val="4D4D4C"/>
                </a:solidFill>
              </a:defRPr>
            </a:lvl2pPr>
            <a:lvl3pPr marL="1143000" indent="-228600">
              <a:buFont typeface="Arial"/>
              <a:buChar char="•"/>
              <a:defRPr>
                <a:solidFill>
                  <a:srgbClr val="4D4D4C"/>
                </a:solidFill>
              </a:defRPr>
            </a:lvl3pPr>
            <a:lvl4pPr>
              <a:defRPr>
                <a:solidFill>
                  <a:srgbClr val="4D4D4C"/>
                </a:solidFill>
              </a:defRPr>
            </a:lvl4pPr>
            <a:lvl5pPr>
              <a:defRPr>
                <a:solidFill>
                  <a:srgbClr val="4D4D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959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3096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7"/>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178036998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664549" y="1960173"/>
            <a:ext cx="7772400" cy="930105"/>
          </a:xfrm>
        </p:spPr>
        <p:txBody>
          <a:bodyPr anchor="ctr">
            <a:noAutofit/>
          </a:bodyPr>
          <a:lstStyle>
            <a:lvl1pPr algn="ctr">
              <a:defRPr sz="4000" b="1" cap="none">
                <a:solidFill>
                  <a:srgbClr val="4D4D4C"/>
                </a:solidFill>
              </a:defRPr>
            </a:lvl1pPr>
          </a:lstStyle>
          <a:p>
            <a:r>
              <a:rPr lang="en-US"/>
              <a:t>Click to edit Master title style</a:t>
            </a:r>
            <a:endParaRPr lang="en-US" dirty="0"/>
          </a:p>
        </p:txBody>
      </p:sp>
    </p:spTree>
    <p:extLst>
      <p:ext uri="{BB962C8B-B14F-4D97-AF65-F5344CB8AC3E}">
        <p14:creationId xmlns:p14="http://schemas.microsoft.com/office/powerpoint/2010/main" val="1386740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33575" y="1012508"/>
            <a:ext cx="4038600" cy="1567096"/>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8"/>
            <a:ext cx="4038600" cy="1567096"/>
          </a:xfrm>
        </p:spPr>
        <p:txBody>
          <a:bodyPr/>
          <a:lstStyle>
            <a:lvl1pPr>
              <a:defRPr sz="2200">
                <a:solidFill>
                  <a:schemeClr val="accent6">
                    <a:lumMod val="50000"/>
                  </a:schemeClr>
                </a:solidFill>
              </a:defRPr>
            </a:lvl1pPr>
            <a:lvl2pPr>
              <a:defRPr sz="2000">
                <a:solidFill>
                  <a:schemeClr val="accent6">
                    <a:lumMod val="50000"/>
                  </a:schemeClr>
                </a:solidFill>
              </a:defRPr>
            </a:lvl2pPr>
            <a:lvl3pPr>
              <a:defRPr sz="1600">
                <a:solidFill>
                  <a:schemeClr val="accent6">
                    <a:lumMod val="50000"/>
                  </a:schemeClr>
                </a:solidFill>
              </a:defRPr>
            </a:lvl3pPr>
            <a:lvl4pPr>
              <a:defRPr sz="1600">
                <a:solidFill>
                  <a:schemeClr val="accent6">
                    <a:lumMod val="50000"/>
                  </a:schemeClr>
                </a:solidFill>
              </a:defRPr>
            </a:lvl4pPr>
            <a:lvl5pPr>
              <a:defRPr sz="1600">
                <a:solidFill>
                  <a:schemeClr val="accent6">
                    <a:lumMod val="50000"/>
                  </a:schemeClr>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0975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1" y="4917710"/>
            <a:ext cx="3027363" cy="107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6" y="978407"/>
            <a:ext cx="4171299" cy="1133163"/>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978408"/>
            <a:ext cx="4213493" cy="1133163"/>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Tree>
    <p:extLst>
      <p:ext uri="{BB962C8B-B14F-4D97-AF65-F5344CB8AC3E}">
        <p14:creationId xmlns:p14="http://schemas.microsoft.com/office/powerpoint/2010/main" val="3972270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userDrawn="1"/>
        </p:nvSpPr>
        <p:spPr bwMode="auto">
          <a:xfrm>
            <a:off x="382637" y="4917710"/>
            <a:ext cx="3027363" cy="107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2"/>
            <a:ext cx="7306748" cy="396743"/>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8" y="2555240"/>
            <a:ext cx="7306747" cy="196208"/>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5" y="1739036"/>
            <a:ext cx="7315199" cy="169277"/>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4057349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7" y="4917710"/>
            <a:ext cx="3027363" cy="107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96743"/>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8" y="2953741"/>
            <a:ext cx="7306747" cy="169277"/>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5" y="1271675"/>
            <a:ext cx="7315199" cy="169277"/>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9391" y="1633261"/>
            <a:ext cx="3188181" cy="657205"/>
          </a:xfrm>
          <a:prstGeom prst="rect">
            <a:avLst/>
          </a:prstGeom>
        </p:spPr>
      </p:pic>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9251892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759F925-2352-4891-8D43-6D9E2419DD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userDrawn="1"/>
        </p:nvSpPr>
        <p:spPr bwMode="auto">
          <a:xfrm>
            <a:off x="201929"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00" fontAlgn="base">
              <a:lnSpc>
                <a:spcPct val="90000"/>
              </a:lnSpc>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6" name="Graphic 5">
            <a:extLst>
              <a:ext uri="{FF2B5EF4-FFF2-40B4-BE49-F238E27FC236}">
                <a16:creationId xmlns:a16="http://schemas.microsoft.com/office/drawing/2014/main" id="{8FE005A7-7E65-4756-AF89-359FFFE7B1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83719" y="2232422"/>
            <a:ext cx="2976563" cy="678656"/>
          </a:xfrm>
          <a:prstGeom prst="rect">
            <a:avLst/>
          </a:prstGeom>
        </p:spPr>
      </p:pic>
    </p:spTree>
    <p:extLst>
      <p:ext uri="{BB962C8B-B14F-4D97-AF65-F5344CB8AC3E}">
        <p14:creationId xmlns:p14="http://schemas.microsoft.com/office/powerpoint/2010/main" val="5374053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tandard Content Page Layout (includes subtitl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342041" y="1100264"/>
            <a:ext cx="8454826" cy="2647345"/>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010E408A-93A9-9D41-B8AC-8A5F2377B548}"/>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2459669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891BAB58-2571-40B8-8628-CFDD2F94BF49}"/>
              </a:ext>
            </a:extLst>
          </p:cNvPr>
          <p:cNvGrpSpPr/>
          <p:nvPr userDrawn="1"/>
        </p:nvGrpSpPr>
        <p:grpSpPr>
          <a:xfrm>
            <a:off x="0" y="0"/>
            <a:ext cx="9144000" cy="5143500"/>
            <a:chOff x="0" y="0"/>
            <a:chExt cx="14630400" cy="8229600"/>
          </a:xfrm>
        </p:grpSpPr>
        <p:pic>
          <p:nvPicPr>
            <p:cNvPr id="21" name="Picture 20">
              <a:extLst>
                <a:ext uri="{FF2B5EF4-FFF2-40B4-BE49-F238E27FC236}">
                  <a16:creationId xmlns:a16="http://schemas.microsoft.com/office/drawing/2014/main" id="{947DC354-BF09-43C8-A59E-03EFF04664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2" name="Rectangle 21">
              <a:extLst>
                <a:ext uri="{FF2B5EF4-FFF2-40B4-BE49-F238E27FC236}">
                  <a16:creationId xmlns:a16="http://schemas.microsoft.com/office/drawing/2014/main" id="{BE2E52A4-CEA4-4CA8-A16A-1D796A239683}"/>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7"/>
            <a:ext cx="6538873"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6" y="2908102"/>
            <a:ext cx="6536530" cy="1040946"/>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8873"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pic>
        <p:nvPicPr>
          <p:cNvPr id="15" name="Graphic 14">
            <a:extLst>
              <a:ext uri="{FF2B5EF4-FFF2-40B4-BE49-F238E27FC236}">
                <a16:creationId xmlns:a16="http://schemas.microsoft.com/office/drawing/2014/main" id="{7EC6862C-8F56-4D12-83C8-F11D2E35989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2855" y="4628827"/>
            <a:ext cx="672188" cy="153259"/>
          </a:xfrm>
          <a:prstGeom prst="rect">
            <a:avLst/>
          </a:prstGeom>
        </p:spPr>
      </p:pic>
      <p:sp>
        <p:nvSpPr>
          <p:cNvPr id="16" name="TextBox 3">
            <a:extLst>
              <a:ext uri="{FF2B5EF4-FFF2-40B4-BE49-F238E27FC236}">
                <a16:creationId xmlns:a16="http://schemas.microsoft.com/office/drawing/2014/main" id="{1FFAA4BC-39DA-4BA4-A008-EDCAFDC3CD19}"/>
              </a:ext>
            </a:extLst>
          </p:cNvPr>
          <p:cNvSpPr txBox="1">
            <a:spLocks noChangeArrowheads="1"/>
          </p:cNvSpPr>
          <p:nvPr userDrawn="1"/>
        </p:nvSpPr>
        <p:spPr bwMode="white">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12" name="Picture 11">
            <a:extLst>
              <a:ext uri="{FF2B5EF4-FFF2-40B4-BE49-F238E27FC236}">
                <a16:creationId xmlns:a16="http://schemas.microsoft.com/office/drawing/2014/main" id="{F8660CFB-B237-4314-8C07-652E59D1DD69}"/>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87641822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33114102-4F46-4AD1-981E-6F1F24ED7B9C}"/>
              </a:ext>
            </a:extLst>
          </p:cNvPr>
          <p:cNvGrpSpPr/>
          <p:nvPr userDrawn="1"/>
        </p:nvGrpSpPr>
        <p:grpSpPr>
          <a:xfrm>
            <a:off x="0" y="0"/>
            <a:ext cx="9144000" cy="5143500"/>
            <a:chOff x="0" y="0"/>
            <a:chExt cx="14630400" cy="8229600"/>
          </a:xfrm>
        </p:grpSpPr>
        <p:pic>
          <p:nvPicPr>
            <p:cNvPr id="24" name="Picture 23">
              <a:extLst>
                <a:ext uri="{FF2B5EF4-FFF2-40B4-BE49-F238E27FC236}">
                  <a16:creationId xmlns:a16="http://schemas.microsoft.com/office/drawing/2014/main" id="{7352DC03-AC48-45D8-83B4-60ABFF76CA4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5" name="Rectangle 24">
              <a:extLst>
                <a:ext uri="{FF2B5EF4-FFF2-40B4-BE49-F238E27FC236}">
                  <a16:creationId xmlns:a16="http://schemas.microsoft.com/office/drawing/2014/main" id="{B816E557-B7E8-4B8D-B033-E0FAF7238B69}"/>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7"/>
            <a:ext cx="6537006"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3" name="Text Placeholder 2"/>
          <p:cNvSpPr>
            <a:spLocks noGrp="1"/>
          </p:cNvSpPr>
          <p:nvPr>
            <p:ph type="body" sz="quarter" idx="14" hasCustomPrompt="1"/>
          </p:nvPr>
        </p:nvSpPr>
        <p:spPr bwMode="white">
          <a:xfrm>
            <a:off x="202407" y="2908102"/>
            <a:ext cx="327421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4" name="Text Placeholder 3"/>
          <p:cNvSpPr>
            <a:spLocks noGrp="1"/>
          </p:cNvSpPr>
          <p:nvPr>
            <p:ph type="body" sz="quarter" idx="15" hasCustomPrompt="1"/>
          </p:nvPr>
        </p:nvSpPr>
        <p:spPr bwMode="white">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9" name="Text Placeholder 2">
            <a:extLst>
              <a:ext uri="{FF2B5EF4-FFF2-40B4-BE49-F238E27FC236}">
                <a16:creationId xmlns:a16="http://schemas.microsoft.com/office/drawing/2014/main" id="{F2225D5F-0ED5-4581-A2C0-55B5A05E2F64}"/>
              </a:ext>
            </a:extLst>
          </p:cNvPr>
          <p:cNvSpPr>
            <a:spLocks noGrp="1"/>
          </p:cNvSpPr>
          <p:nvPr>
            <p:ph type="body" sz="quarter" idx="18" hasCustomPrompt="1"/>
          </p:nvPr>
        </p:nvSpPr>
        <p:spPr bwMode="white">
          <a:xfrm>
            <a:off x="3476625" y="2908102"/>
            <a:ext cx="3262311"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grpSp>
        <p:nvGrpSpPr>
          <p:cNvPr id="7" name="Group 6">
            <a:extLst>
              <a:ext uri="{FF2B5EF4-FFF2-40B4-BE49-F238E27FC236}">
                <a16:creationId xmlns:a16="http://schemas.microsoft.com/office/drawing/2014/main" id="{DB62AD16-BB8B-48A2-85E3-C492B3A1B6B7}"/>
              </a:ext>
            </a:extLst>
          </p:cNvPr>
          <p:cNvGrpSpPr/>
          <p:nvPr userDrawn="1"/>
        </p:nvGrpSpPr>
        <p:grpSpPr bwMode="white">
          <a:xfrm>
            <a:off x="342856" y="4628830"/>
            <a:ext cx="5467395" cy="163256"/>
            <a:chOff x="548569" y="7406123"/>
            <a:chExt cx="8747832" cy="261209"/>
          </a:xfrm>
        </p:grpSpPr>
        <p:pic>
          <p:nvPicPr>
            <p:cNvPr id="16" name="Graphic 15">
              <a:extLst>
                <a:ext uri="{FF2B5EF4-FFF2-40B4-BE49-F238E27FC236}">
                  <a16:creationId xmlns:a16="http://schemas.microsoft.com/office/drawing/2014/main" id="{F3EA6A24-B225-466D-B6DD-44943905392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7" name="TextBox 3">
              <a:extLst>
                <a:ext uri="{FF2B5EF4-FFF2-40B4-BE49-F238E27FC236}">
                  <a16:creationId xmlns:a16="http://schemas.microsoft.com/office/drawing/2014/main" id="{EC30BD17-4180-41F0-984D-B4BDF1F008B6}"/>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4" name="Picture 13">
            <a:extLst>
              <a:ext uri="{FF2B5EF4-FFF2-40B4-BE49-F238E27FC236}">
                <a16:creationId xmlns:a16="http://schemas.microsoft.com/office/drawing/2014/main" id="{9F9949FD-1BF1-41F0-98AF-C7194E7F95CC}"/>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8335163" y="4647363"/>
            <a:ext cx="483921" cy="289311"/>
          </a:xfrm>
          <a:prstGeom prst="rect">
            <a:avLst/>
          </a:prstGeom>
        </p:spPr>
      </p:pic>
    </p:spTree>
    <p:extLst>
      <p:ext uri="{BB962C8B-B14F-4D97-AF65-F5344CB8AC3E}">
        <p14:creationId xmlns:p14="http://schemas.microsoft.com/office/powerpoint/2010/main" val="310631331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73837A0-7807-4FF2-9286-D089B2E6AC3B}"/>
              </a:ext>
            </a:extLst>
          </p:cNvPr>
          <p:cNvGrpSpPr/>
          <p:nvPr userDrawn="1"/>
        </p:nvGrpSpPr>
        <p:grpSpPr>
          <a:xfrm>
            <a:off x="0" y="0"/>
            <a:ext cx="9144000" cy="5143500"/>
            <a:chOff x="0" y="0"/>
            <a:chExt cx="14630400" cy="8229600"/>
          </a:xfrm>
        </p:grpSpPr>
        <p:pic>
          <p:nvPicPr>
            <p:cNvPr id="28" name="Picture 27">
              <a:extLst>
                <a:ext uri="{FF2B5EF4-FFF2-40B4-BE49-F238E27FC236}">
                  <a16:creationId xmlns:a16="http://schemas.microsoft.com/office/drawing/2014/main" id="{BC7655C5-BC04-4234-AF75-2F5081C22B0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781368" y="0"/>
              <a:ext cx="8849032" cy="8229600"/>
            </a:xfrm>
            <a:prstGeom prst="rect">
              <a:avLst/>
            </a:prstGeom>
          </p:spPr>
        </p:pic>
        <p:sp>
          <p:nvSpPr>
            <p:cNvPr id="29" name="Rectangle 28">
              <a:extLst>
                <a:ext uri="{FF2B5EF4-FFF2-40B4-BE49-F238E27FC236}">
                  <a16:creationId xmlns:a16="http://schemas.microsoft.com/office/drawing/2014/main" id="{E50AD0FF-13E0-4522-832B-8E752B0A747A}"/>
                </a:ext>
              </a:extLst>
            </p:cNvPr>
            <p:cNvSpPr/>
            <p:nvPr userDrawn="1"/>
          </p:nvSpPr>
          <p:spPr bwMode="auto">
            <a:xfrm>
              <a:off x="0" y="0"/>
              <a:ext cx="5781368" cy="82296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itle 1"/>
          <p:cNvSpPr>
            <a:spLocks noGrp="1"/>
          </p:cNvSpPr>
          <p:nvPr>
            <p:ph type="title" hasCustomPrompt="1"/>
          </p:nvPr>
        </p:nvSpPr>
        <p:spPr bwMode="white">
          <a:xfrm>
            <a:off x="201930" y="1456257"/>
            <a:ext cx="6537007" cy="1156607"/>
          </a:xfrm>
          <a:noFill/>
        </p:spPr>
        <p:txBody>
          <a:bodyPr lIns="182880" tIns="146304" rIns="182880" bIns="146304" anchor="t" anchorCtr="0"/>
          <a:lstStyle>
            <a:lvl1pPr>
              <a:defRPr sz="3375" spc="-74" baseline="0">
                <a:solidFill>
                  <a:schemeClr val="tx1"/>
                </a:solidFill>
              </a:defRPr>
            </a:lvl1pPr>
          </a:lstStyle>
          <a:p>
            <a:r>
              <a:rPr lang="en-US" dirty="0"/>
              <a:t>Presentation Title here</a:t>
            </a:r>
          </a:p>
        </p:txBody>
      </p:sp>
      <p:sp>
        <p:nvSpPr>
          <p:cNvPr id="4" name="Text Placeholder 3"/>
          <p:cNvSpPr>
            <a:spLocks noGrp="1"/>
          </p:cNvSpPr>
          <p:nvPr>
            <p:ph type="body" sz="quarter" idx="15" hasCustomPrompt="1"/>
          </p:nvPr>
        </p:nvSpPr>
        <p:spPr bwMode="white">
          <a:xfrm>
            <a:off x="201930" y="919572"/>
            <a:ext cx="6537006" cy="468590"/>
          </a:xfrm>
        </p:spPr>
        <p:txBody>
          <a:bodyPr vert="horz" wrap="square" lIns="182880" tIns="146304" rIns="182880" bIns="146304" rtlCol="0">
            <a:spAutoFit/>
          </a:bodyPr>
          <a:lstStyle>
            <a:lvl1pPr>
              <a:defRPr lang="en-US" sz="1250" spc="375" baseline="0" dirty="0">
                <a:solidFill>
                  <a:schemeClr val="tx1"/>
                </a:solidFill>
              </a:defRPr>
            </a:lvl1pPr>
          </a:lstStyle>
          <a:p>
            <a:pPr marL="0" lvl="0" indent="0">
              <a:buNone/>
            </a:pPr>
            <a:r>
              <a:rPr lang="en-US" dirty="0" err="1"/>
              <a:t>SessionID</a:t>
            </a:r>
            <a:endParaRPr lang="en-US" dirty="0"/>
          </a:p>
        </p:txBody>
      </p:sp>
      <p:sp>
        <p:nvSpPr>
          <p:cNvPr id="17" name="Text Placeholder 2">
            <a:extLst>
              <a:ext uri="{FF2B5EF4-FFF2-40B4-BE49-F238E27FC236}">
                <a16:creationId xmlns:a16="http://schemas.microsoft.com/office/drawing/2014/main" id="{1C0E6E0D-2F6A-4055-A8DD-44FB43AC81FC}"/>
              </a:ext>
            </a:extLst>
          </p:cNvPr>
          <p:cNvSpPr>
            <a:spLocks noGrp="1"/>
          </p:cNvSpPr>
          <p:nvPr>
            <p:ph type="body" sz="quarter" idx="14" hasCustomPrompt="1"/>
          </p:nvPr>
        </p:nvSpPr>
        <p:spPr bwMode="white">
          <a:xfrm>
            <a:off x="202407"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19" name="Text Placeholder 2">
            <a:extLst>
              <a:ext uri="{FF2B5EF4-FFF2-40B4-BE49-F238E27FC236}">
                <a16:creationId xmlns:a16="http://schemas.microsoft.com/office/drawing/2014/main" id="{8538CBB5-A8A5-4137-AFBD-BD452F8E68BC}"/>
              </a:ext>
            </a:extLst>
          </p:cNvPr>
          <p:cNvSpPr>
            <a:spLocks noGrp="1"/>
          </p:cNvSpPr>
          <p:nvPr>
            <p:ph type="body" sz="quarter" idx="16" hasCustomPrompt="1"/>
          </p:nvPr>
        </p:nvSpPr>
        <p:spPr bwMode="white">
          <a:xfrm>
            <a:off x="3071620"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sp>
        <p:nvSpPr>
          <p:cNvPr id="20" name="Text Placeholder 2">
            <a:extLst>
              <a:ext uri="{FF2B5EF4-FFF2-40B4-BE49-F238E27FC236}">
                <a16:creationId xmlns:a16="http://schemas.microsoft.com/office/drawing/2014/main" id="{60A6FFF4-CEA6-4ED4-89EC-2C9819C8C088}"/>
              </a:ext>
            </a:extLst>
          </p:cNvPr>
          <p:cNvSpPr>
            <a:spLocks noGrp="1"/>
          </p:cNvSpPr>
          <p:nvPr>
            <p:ph type="body" sz="quarter" idx="17" hasCustomPrompt="1"/>
          </p:nvPr>
        </p:nvSpPr>
        <p:spPr bwMode="white">
          <a:xfrm>
            <a:off x="5940834" y="2908102"/>
            <a:ext cx="2166938" cy="862749"/>
          </a:xfrm>
        </p:spPr>
        <p:txBody>
          <a:bodyPr lIns="182880" tIns="146304" rIns="182880" bIns="146304">
            <a:noAutofit/>
          </a:bodyPr>
          <a:lstStyle>
            <a:lvl1pPr marL="0" indent="0">
              <a:spcBef>
                <a:spcPts val="0"/>
              </a:spcBef>
              <a:buNone/>
              <a:defRPr lang="en-US" sz="150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Company/Org Name</a:t>
            </a:r>
          </a:p>
        </p:txBody>
      </p:sp>
      <p:grpSp>
        <p:nvGrpSpPr>
          <p:cNvPr id="15" name="Group 14">
            <a:extLst>
              <a:ext uri="{FF2B5EF4-FFF2-40B4-BE49-F238E27FC236}">
                <a16:creationId xmlns:a16="http://schemas.microsoft.com/office/drawing/2014/main" id="{E69DB38B-A3C0-406E-8E35-CE7B5BBB93CE}"/>
              </a:ext>
            </a:extLst>
          </p:cNvPr>
          <p:cNvGrpSpPr/>
          <p:nvPr userDrawn="1"/>
        </p:nvGrpSpPr>
        <p:grpSpPr bwMode="white">
          <a:xfrm>
            <a:off x="342856" y="4628830"/>
            <a:ext cx="5467395" cy="163256"/>
            <a:chOff x="548569" y="7406123"/>
            <a:chExt cx="8747832" cy="261209"/>
          </a:xfrm>
        </p:grpSpPr>
        <p:pic>
          <p:nvPicPr>
            <p:cNvPr id="21" name="Graphic 20">
              <a:extLst>
                <a:ext uri="{FF2B5EF4-FFF2-40B4-BE49-F238E27FC236}">
                  <a16:creationId xmlns:a16="http://schemas.microsoft.com/office/drawing/2014/main" id="{F493ED55-A045-4BCA-A464-B14A60D3D24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22" name="TextBox 3">
              <a:extLst>
                <a:ext uri="{FF2B5EF4-FFF2-40B4-BE49-F238E27FC236}">
                  <a16:creationId xmlns:a16="http://schemas.microsoft.com/office/drawing/2014/main" id="{CEA2FC33-1B60-4952-9513-8096538E4394}"/>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6" name="Picture 15">
            <a:extLst>
              <a:ext uri="{FF2B5EF4-FFF2-40B4-BE49-F238E27FC236}">
                <a16:creationId xmlns:a16="http://schemas.microsoft.com/office/drawing/2014/main" id="{7412F586-2D23-4F5E-A613-0C52B9D424A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bwMode="white">
          <a:xfrm>
            <a:off x="8335163" y="4647363"/>
            <a:ext cx="483921" cy="289311"/>
          </a:xfrm>
          <a:prstGeom prst="rect">
            <a:avLst/>
          </a:prstGeom>
        </p:spPr>
      </p:pic>
    </p:spTree>
    <p:extLst>
      <p:ext uri="{BB962C8B-B14F-4D97-AF65-F5344CB8AC3E}">
        <p14:creationId xmlns:p14="http://schemas.microsoft.com/office/powerpoint/2010/main" val="11766374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919395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873922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lIns="182880" tIns="146304" rIns="182880" bIns="146304"/>
          <a:lstStyle/>
          <a:p>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201931" y="891884"/>
            <a:ext cx="8740141" cy="1539396"/>
          </a:xfrm>
          <a:prstGeom prst="rect">
            <a:avLst/>
          </a:prstGeom>
        </p:spPr>
        <p:txBody>
          <a:bodyPr vert="horz" wrap="square" lIns="182880" tIns="146304" rIns="182880" bIns="146304" rtlCol="0">
            <a:spAutoFit/>
          </a:bodyPr>
          <a:lstStyle>
            <a:lvl1pPr marL="285750" indent="-285750">
              <a:buFont typeface="Arial" panose="020B0604020202020204" pitchFamily="34" charset="0"/>
              <a:buChar char="•"/>
              <a:defRPr/>
            </a:lvl1pPr>
            <a:lvl2pPr marL="466430" indent="-214313">
              <a:buFont typeface="Arial" panose="020B0604020202020204" pitchFamily="34" charset="0"/>
              <a:buChar char="•"/>
              <a:defRPr/>
            </a:lvl2pPr>
            <a:lvl3pPr marL="634508" indent="-214313">
              <a:buFont typeface="Arial" panose="020B0604020202020204" pitchFamily="34" charset="0"/>
              <a:buChar char="•"/>
              <a:defRPr/>
            </a:lvl3pPr>
            <a:lvl4pPr marL="802586" indent="-214313">
              <a:buFont typeface="Arial" panose="020B0604020202020204" pitchFamily="34" charset="0"/>
              <a:buChar char="•"/>
              <a:defRPr/>
            </a:lvl4pPr>
            <a:lvl5pPr marL="970664" indent="-214313">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8427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_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539396"/>
          </a:xfrm>
        </p:spPr>
        <p:txBody>
          <a:bodyPr vert="horz" wrap="square" lIns="182880" tIns="146304" rIns="182880" bIns="146304" rtlCol="0">
            <a:sp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80394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
        <p:nvSpPr>
          <p:cNvPr id="6" name="Text Placeholder 5"/>
          <p:cNvSpPr>
            <a:spLocks noGrp="1"/>
          </p:cNvSpPr>
          <p:nvPr>
            <p:ph type="body" sz="quarter" idx="10" hasCustomPrompt="1"/>
          </p:nvPr>
        </p:nvSpPr>
        <p:spPr>
          <a:xfrm>
            <a:off x="201930"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4706912" y="891882"/>
            <a:ext cx="3940983" cy="1816395"/>
          </a:xfrm>
        </p:spPr>
        <p:txBody>
          <a:bodyPr vert="horz" wrap="square" lIns="182880" tIns="146304" rIns="182880" bIns="146304" rtlCol="0">
            <a:spAutoFit/>
          </a:bodyPr>
          <a:lstStyle>
            <a:lvl1pPr marL="285750" indent="-285750">
              <a:buFont typeface="Arial" panose="020B0604020202020204" pitchFamily="34" charset="0"/>
              <a:buChar char="•"/>
              <a:defRPr lang="en-US" dirty="0"/>
            </a:lvl1pPr>
            <a:lvl2pPr marL="466430" indent="-214313">
              <a:buFont typeface="Arial" panose="020B0604020202020204" pitchFamily="34" charset="0"/>
              <a:buChar char="•"/>
              <a:defRPr lang="en-US" dirty="0"/>
            </a:lvl2pPr>
            <a:lvl3pPr marL="634508" indent="-214313">
              <a:buFont typeface="Arial" panose="020B0604020202020204" pitchFamily="34" charset="0"/>
              <a:buChar char="•"/>
              <a:defRPr lang="en-US" dirty="0"/>
            </a:lvl3pPr>
            <a:lvl4pPr marL="802586" indent="-214313">
              <a:buFont typeface="Arial" panose="020B0604020202020204" pitchFamily="34" charset="0"/>
              <a:buChar char="•"/>
              <a:defRPr lang="en-US" dirty="0"/>
            </a:lvl4pPr>
            <a:lvl5pPr marL="970664" indent="-214313">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5582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_and_Full_Imag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1C44F60-96AF-4ABC-A435-2C2A133BC10F}"/>
              </a:ext>
            </a:extLst>
          </p:cNvPr>
          <p:cNvSpPr>
            <a:spLocks noGrp="1"/>
          </p:cNvSpPr>
          <p:nvPr>
            <p:ph type="pic" sz="quarter" idx="10" hasCustomPrompt="1"/>
          </p:nvPr>
        </p:nvSpPr>
        <p:spPr>
          <a:xfrm>
            <a:off x="201930" y="891882"/>
            <a:ext cx="8761095" cy="3572542"/>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p:nvPr>
        </p:nvSpPr>
        <p:spPr>
          <a:xfrm>
            <a:off x="201930" y="217133"/>
            <a:ext cx="8761095" cy="674749"/>
          </a:xfrm>
        </p:spPr>
        <p:txBody>
          <a:body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8A9D83BD-CBDA-47B5-82D5-43BD58971F25}"/>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2800476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Content_and_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BD08D5-9363-49D4-89A2-50503090D09C}"/>
              </a:ext>
            </a:extLst>
          </p:cNvPr>
          <p:cNvSpPr/>
          <p:nvPr userDrawn="1"/>
        </p:nvSpPr>
        <p:spPr bwMode="white">
          <a:xfrm>
            <a:off x="3373438" y="4648399"/>
            <a:ext cx="1496056" cy="211309"/>
          </a:xfrm>
          <a:prstGeom prst="rect">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01930" y="217133"/>
            <a:ext cx="3912869" cy="1011592"/>
          </a:xfrm>
        </p:spPr>
        <p:txBody>
          <a:body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201931" y="1520534"/>
            <a:ext cx="3912869" cy="153939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7">
            <a:extLst>
              <a:ext uri="{FF2B5EF4-FFF2-40B4-BE49-F238E27FC236}">
                <a16:creationId xmlns:a16="http://schemas.microsoft.com/office/drawing/2014/main" id="{79D2916E-6016-4F1A-B09E-321ABAA07752}"/>
              </a:ext>
            </a:extLst>
          </p:cNvPr>
          <p:cNvSpPr>
            <a:spLocks noGrp="1"/>
          </p:cNvSpPr>
          <p:nvPr>
            <p:ph type="pic" sz="quarter" idx="10" hasCustomPrompt="1"/>
          </p:nvPr>
        </p:nvSpPr>
        <p:spPr>
          <a:xfrm>
            <a:off x="4572000" y="0"/>
            <a:ext cx="4572000" cy="51435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tx1"/>
                </a:solidFill>
              </a:defRPr>
            </a:lvl1pPr>
          </a:lstStyle>
          <a:p>
            <a:r>
              <a:rPr lang="en-US" dirty="0"/>
              <a:t>Click to insert image</a:t>
            </a:r>
          </a:p>
        </p:txBody>
      </p:sp>
    </p:spTree>
    <p:extLst>
      <p:ext uri="{BB962C8B-B14F-4D97-AF65-F5344CB8AC3E}">
        <p14:creationId xmlns:p14="http://schemas.microsoft.com/office/powerpoint/2010/main" val="41061178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baseline="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dirty="0"/>
              <a:t>Agenda</a:t>
            </a:r>
          </a:p>
        </p:txBody>
      </p:sp>
      <p:sp>
        <p:nvSpPr>
          <p:cNvPr id="5" name="Content Placeholder 3"/>
          <p:cNvSpPr>
            <a:spLocks noGrp="1"/>
          </p:cNvSpPr>
          <p:nvPr>
            <p:ph sz="half" idx="11" hasCustomPrompt="1"/>
          </p:nvPr>
        </p:nvSpPr>
        <p:spPr>
          <a:xfrm>
            <a:off x="342041" y="1545908"/>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1</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sp>
        <p:nvSpPr>
          <p:cNvPr id="9" name="Content Placeholder 3">
            <a:extLst>
              <a:ext uri="{FF2B5EF4-FFF2-40B4-BE49-F238E27FC236}">
                <a16:creationId xmlns:a16="http://schemas.microsoft.com/office/drawing/2014/main" id="{99663025-136F-0B4C-85DE-B136B7B49CD7}"/>
              </a:ext>
            </a:extLst>
          </p:cNvPr>
          <p:cNvSpPr>
            <a:spLocks noGrp="1"/>
          </p:cNvSpPr>
          <p:nvPr>
            <p:ph sz="half" idx="12" hasCustomPrompt="1"/>
          </p:nvPr>
        </p:nvSpPr>
        <p:spPr>
          <a:xfrm>
            <a:off x="342041" y="1936451"/>
            <a:ext cx="8454826"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2</a:t>
            </a:r>
          </a:p>
        </p:txBody>
      </p:sp>
      <p:sp>
        <p:nvSpPr>
          <p:cNvPr id="10" name="Content Placeholder 3">
            <a:extLst>
              <a:ext uri="{FF2B5EF4-FFF2-40B4-BE49-F238E27FC236}">
                <a16:creationId xmlns:a16="http://schemas.microsoft.com/office/drawing/2014/main" id="{0904A59B-C4E5-5345-AC8C-D7AF57C290B3}"/>
              </a:ext>
            </a:extLst>
          </p:cNvPr>
          <p:cNvSpPr>
            <a:spLocks noGrp="1"/>
          </p:cNvSpPr>
          <p:nvPr>
            <p:ph sz="half" idx="13" hasCustomPrompt="1"/>
          </p:nvPr>
        </p:nvSpPr>
        <p:spPr>
          <a:xfrm>
            <a:off x="336789" y="2326994"/>
            <a:ext cx="8460078"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3</a:t>
            </a:r>
          </a:p>
        </p:txBody>
      </p:sp>
      <p:sp>
        <p:nvSpPr>
          <p:cNvPr id="11" name="Content Placeholder 3">
            <a:extLst>
              <a:ext uri="{FF2B5EF4-FFF2-40B4-BE49-F238E27FC236}">
                <a16:creationId xmlns:a16="http://schemas.microsoft.com/office/drawing/2014/main" id="{65ACEB60-D976-DC4C-B4E1-B3804EDFEC2E}"/>
              </a:ext>
            </a:extLst>
          </p:cNvPr>
          <p:cNvSpPr>
            <a:spLocks noGrp="1"/>
          </p:cNvSpPr>
          <p:nvPr>
            <p:ph sz="half" idx="14" hasCustomPrompt="1"/>
          </p:nvPr>
        </p:nvSpPr>
        <p:spPr>
          <a:xfrm>
            <a:off x="336788" y="2727217"/>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4</a:t>
            </a:r>
          </a:p>
        </p:txBody>
      </p:sp>
      <p:sp>
        <p:nvSpPr>
          <p:cNvPr id="12" name="Content Placeholder 3">
            <a:extLst>
              <a:ext uri="{FF2B5EF4-FFF2-40B4-BE49-F238E27FC236}">
                <a16:creationId xmlns:a16="http://schemas.microsoft.com/office/drawing/2014/main" id="{DFC5EE63-2C6B-2245-AA58-D7BEE47DCD5D}"/>
              </a:ext>
            </a:extLst>
          </p:cNvPr>
          <p:cNvSpPr>
            <a:spLocks noGrp="1"/>
          </p:cNvSpPr>
          <p:nvPr>
            <p:ph sz="half" idx="15" hasCustomPrompt="1"/>
          </p:nvPr>
        </p:nvSpPr>
        <p:spPr>
          <a:xfrm>
            <a:off x="336788" y="3127440"/>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5</a:t>
            </a:r>
          </a:p>
        </p:txBody>
      </p:sp>
      <p:sp>
        <p:nvSpPr>
          <p:cNvPr id="13" name="Content Placeholder 3">
            <a:extLst>
              <a:ext uri="{FF2B5EF4-FFF2-40B4-BE49-F238E27FC236}">
                <a16:creationId xmlns:a16="http://schemas.microsoft.com/office/drawing/2014/main" id="{BE57EF52-629D-404B-AE7A-F98ABC8465C7}"/>
              </a:ext>
            </a:extLst>
          </p:cNvPr>
          <p:cNvSpPr>
            <a:spLocks noGrp="1"/>
          </p:cNvSpPr>
          <p:nvPr>
            <p:ph sz="half" idx="16" hasCustomPrompt="1"/>
          </p:nvPr>
        </p:nvSpPr>
        <p:spPr>
          <a:xfrm>
            <a:off x="336788" y="3527663"/>
            <a:ext cx="8460079" cy="380863"/>
          </a:xfrm>
        </p:spPr>
        <p:txBody>
          <a:bodyPr lIns="0"/>
          <a:lstStyle>
            <a:lvl1pPr>
              <a:defRPr b="0" i="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Item 6</a:t>
            </a:r>
          </a:p>
        </p:txBody>
      </p:sp>
      <p:pic>
        <p:nvPicPr>
          <p:cNvPr id="14" name="Picture 13">
            <a:extLst>
              <a:ext uri="{FF2B5EF4-FFF2-40B4-BE49-F238E27FC236}">
                <a16:creationId xmlns:a16="http://schemas.microsoft.com/office/drawing/2014/main" id="{CDF8174A-4BDC-4044-833D-7B492B4B25BB}"/>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30252722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Full_Bleed_Image">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70172A3F-D37C-4935-8664-1AA9E132A404}"/>
              </a:ext>
            </a:extLst>
          </p:cNvPr>
          <p:cNvSpPr>
            <a:spLocks noGrp="1"/>
          </p:cNvSpPr>
          <p:nvPr>
            <p:ph type="pic" sz="quarter" idx="10" hasCustomPrompt="1"/>
          </p:nvPr>
        </p:nvSpPr>
        <p:spPr>
          <a:xfrm>
            <a:off x="0" y="0"/>
            <a:ext cx="9144000" cy="51435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4" name="Text Placeholder 3">
            <a:extLst>
              <a:ext uri="{FF2B5EF4-FFF2-40B4-BE49-F238E27FC236}">
                <a16:creationId xmlns:a16="http://schemas.microsoft.com/office/drawing/2014/main" id="{6E2083C0-33B4-4180-9120-11EA27B97CC6}"/>
              </a:ext>
            </a:extLst>
          </p:cNvPr>
          <p:cNvSpPr>
            <a:spLocks noGrp="1"/>
          </p:cNvSpPr>
          <p:nvPr>
            <p:ph type="body" idx="1" hasCustomPrompt="1"/>
          </p:nvPr>
        </p:nvSpPr>
        <p:spPr bwMode="white">
          <a:xfrm>
            <a:off x="201930" y="891882"/>
            <a:ext cx="4569023" cy="987963"/>
          </a:xfrm>
          <a:prstGeom prst="rect">
            <a:avLst/>
          </a:prstGeom>
        </p:spPr>
        <p:txBody>
          <a:bodyPr vert="horz" wrap="square" lIns="182880" tIns="146304" rIns="182880" bIns="146304" rtlCol="0">
            <a:spAutoFit/>
          </a:bodyPr>
          <a:lstStyle>
            <a:lvl1pPr>
              <a:defRPr sz="2500">
                <a:solidFill>
                  <a:schemeClr val="tx1"/>
                </a:solidFill>
              </a:defRPr>
            </a:lvl1pPr>
            <a:lvl2pPr>
              <a:defRPr sz="1750">
                <a:solidFill>
                  <a:schemeClr val="bg1"/>
                </a:solidFill>
              </a:defRPr>
            </a:lvl2pPr>
            <a:lvl3pPr>
              <a:defRPr sz="1750">
                <a:solidFill>
                  <a:schemeClr val="bg1"/>
                </a:solidFill>
              </a:defRPr>
            </a:lvl3pPr>
            <a:lvl4pPr>
              <a:defRPr sz="1500">
                <a:solidFill>
                  <a:schemeClr val="bg1"/>
                </a:solidFill>
              </a:defRPr>
            </a:lvl4pPr>
            <a:lvl5pPr>
              <a:defRPr sz="1500">
                <a:solidFill>
                  <a:schemeClr val="bg1"/>
                </a:solidFill>
              </a:defRPr>
            </a:lvl5pPr>
          </a:lstStyle>
          <a:p>
            <a:pPr lvl="0"/>
            <a:r>
              <a:rPr lang="en-US" dirty="0"/>
              <a:t>Click to edit Master text styles</a:t>
            </a:r>
          </a:p>
        </p:txBody>
      </p:sp>
      <p:sp>
        <p:nvSpPr>
          <p:cNvPr id="9" name="Title 8">
            <a:extLst>
              <a:ext uri="{FF2B5EF4-FFF2-40B4-BE49-F238E27FC236}">
                <a16:creationId xmlns:a16="http://schemas.microsoft.com/office/drawing/2014/main" id="{A4EF9DF8-E8E9-4CAD-A5B5-16FBEC81DD87}"/>
              </a:ext>
            </a:extLst>
          </p:cNvPr>
          <p:cNvSpPr>
            <a:spLocks noGrp="1"/>
          </p:cNvSpPr>
          <p:nvPr>
            <p:ph type="title"/>
          </p:nvPr>
        </p:nvSpPr>
        <p:spPr bwMode="white">
          <a:xfrm>
            <a:off x="201930" y="217133"/>
            <a:ext cx="8741880" cy="674749"/>
          </a:xfrm>
        </p:spPr>
        <p:txBody>
          <a:bodyPr/>
          <a:lstStyle/>
          <a:p>
            <a:r>
              <a:rPr lang="en-US"/>
              <a:t>Click to edit Master title style</a:t>
            </a:r>
            <a:endParaRPr lang="en-US" dirty="0"/>
          </a:p>
        </p:txBody>
      </p:sp>
    </p:spTree>
    <p:extLst>
      <p:ext uri="{BB962C8B-B14F-4D97-AF65-F5344CB8AC3E}">
        <p14:creationId xmlns:p14="http://schemas.microsoft.com/office/powerpoint/2010/main" val="781209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3805238" y="1804988"/>
            <a:ext cx="1533525" cy="1533525"/>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0"/>
            <a:ext cx="9144000" cy="5143500"/>
          </a:xfrm>
        </p:spPr>
        <p:txBody>
          <a:bodyPr anchor="ctr" anchorCtr="0">
            <a:noAutofit/>
          </a:bodyPr>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1961801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_1">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C9571B55-C11F-4D26-B011-4F09A250774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a:off x="0" y="0"/>
            <a:ext cx="9144000" cy="5143500"/>
          </a:xfrm>
          <a:prstGeom prst="rect">
            <a:avLst/>
          </a:prstGeom>
        </p:spPr>
      </p:pic>
      <p:sp>
        <p:nvSpPr>
          <p:cNvPr id="2" name="Title 1"/>
          <p:cNvSpPr>
            <a:spLocks noGrp="1"/>
          </p:cNvSpPr>
          <p:nvPr>
            <p:ph type="title" hasCustomPrompt="1"/>
          </p:nvPr>
        </p:nvSpPr>
        <p:spPr bwMode="white">
          <a:xfrm>
            <a:off x="202407" y="2153108"/>
            <a:ext cx="8067953" cy="814838"/>
          </a:xfrm>
          <a:noFill/>
        </p:spPr>
        <p:txBody>
          <a:bodyPr wrap="square" tIns="146304" bIns="146304" anchor="t" anchorCtr="0">
            <a:spAutoFit/>
          </a:bodyPr>
          <a:lstStyle>
            <a:lvl1pPr>
              <a:defRPr sz="3750" spc="-74" baseline="0">
                <a:gradFill>
                  <a:gsLst>
                    <a:gs pos="0">
                      <a:schemeClr val="tx1"/>
                    </a:gs>
                    <a:gs pos="100000">
                      <a:schemeClr val="tx1"/>
                    </a:gs>
                  </a:gsLst>
                  <a:lin ang="5400000" scaled="0"/>
                </a:gradFill>
              </a:defRPr>
            </a:lvl1pPr>
          </a:lstStyle>
          <a:p>
            <a:r>
              <a:rPr lang="en-US" dirty="0"/>
              <a:t>Section</a:t>
            </a:r>
          </a:p>
        </p:txBody>
      </p:sp>
      <p:grpSp>
        <p:nvGrpSpPr>
          <p:cNvPr id="8" name="Group 7">
            <a:extLst>
              <a:ext uri="{FF2B5EF4-FFF2-40B4-BE49-F238E27FC236}">
                <a16:creationId xmlns:a16="http://schemas.microsoft.com/office/drawing/2014/main" id="{3092D843-89F4-4F98-A23F-83882EAAAF1D}"/>
              </a:ext>
            </a:extLst>
          </p:cNvPr>
          <p:cNvGrpSpPr/>
          <p:nvPr userDrawn="1"/>
        </p:nvGrpSpPr>
        <p:grpSpPr bwMode="white">
          <a:xfrm>
            <a:off x="342856" y="4628830"/>
            <a:ext cx="5467395" cy="163256"/>
            <a:chOff x="548569" y="7406123"/>
            <a:chExt cx="8747832" cy="261209"/>
          </a:xfrm>
        </p:grpSpPr>
        <p:pic>
          <p:nvPicPr>
            <p:cNvPr id="11" name="Graphic 10">
              <a:extLst>
                <a:ext uri="{FF2B5EF4-FFF2-40B4-BE49-F238E27FC236}">
                  <a16:creationId xmlns:a16="http://schemas.microsoft.com/office/drawing/2014/main" id="{8C822435-BAE8-4282-84A4-90191476B79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3B8DAA67-CC92-4CF0-9FA5-BD2C6039FC88}"/>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0" name="Picture 9">
            <a:extLst>
              <a:ext uri="{FF2B5EF4-FFF2-40B4-BE49-F238E27FC236}">
                <a16:creationId xmlns:a16="http://schemas.microsoft.com/office/drawing/2014/main" id="{36E41032-D589-4546-B9F1-22E0581F68FD}"/>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789417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459AB8F-F889-4858-8333-C8736D20CD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Title 1"/>
          <p:cNvSpPr>
            <a:spLocks noGrp="1"/>
          </p:cNvSpPr>
          <p:nvPr>
            <p:ph type="title" hasCustomPrompt="1"/>
          </p:nvPr>
        </p:nvSpPr>
        <p:spPr bwMode="white">
          <a:xfrm>
            <a:off x="201672" y="2153108"/>
            <a:ext cx="8067953" cy="814838"/>
          </a:xfrm>
          <a:noFill/>
        </p:spPr>
        <p:txBody>
          <a:bodyPr vert="horz" wrap="square" lIns="182880" tIns="146304" rIns="182880" bIns="146304" rtlCol="0" anchor="t" anchorCtr="0">
            <a:spAutoFit/>
          </a:bodyPr>
          <a:lstStyle>
            <a:lvl1pPr>
              <a:defRPr lang="en-US" sz="3750" spc="-74" dirty="0">
                <a:gradFill>
                  <a:gsLst>
                    <a:gs pos="0">
                      <a:schemeClr val="tx1"/>
                    </a:gs>
                    <a:gs pos="100000">
                      <a:schemeClr val="tx1"/>
                    </a:gs>
                  </a:gsLst>
                  <a:lin ang="5400000" scaled="0"/>
                </a:gradFill>
              </a:defRPr>
            </a:lvl1pPr>
          </a:lstStyle>
          <a:p>
            <a:pPr lvl="0"/>
            <a:r>
              <a:rPr lang="en-US" dirty="0"/>
              <a:t>Video</a:t>
            </a:r>
          </a:p>
        </p:txBody>
      </p:sp>
      <p:grpSp>
        <p:nvGrpSpPr>
          <p:cNvPr id="10" name="Group 9">
            <a:extLst>
              <a:ext uri="{FF2B5EF4-FFF2-40B4-BE49-F238E27FC236}">
                <a16:creationId xmlns:a16="http://schemas.microsoft.com/office/drawing/2014/main" id="{90436F05-F070-4159-B68A-8D29AF290135}"/>
              </a:ext>
            </a:extLst>
          </p:cNvPr>
          <p:cNvGrpSpPr/>
          <p:nvPr userDrawn="1"/>
        </p:nvGrpSpPr>
        <p:grpSpPr bwMode="white">
          <a:xfrm>
            <a:off x="342856" y="4628830"/>
            <a:ext cx="5467395" cy="163256"/>
            <a:chOff x="548569" y="7406123"/>
            <a:chExt cx="8747832" cy="261209"/>
          </a:xfrm>
        </p:grpSpPr>
        <p:pic>
          <p:nvPicPr>
            <p:cNvPr id="12" name="Graphic 11">
              <a:extLst>
                <a:ext uri="{FF2B5EF4-FFF2-40B4-BE49-F238E27FC236}">
                  <a16:creationId xmlns:a16="http://schemas.microsoft.com/office/drawing/2014/main" id="{C87DB9A7-4AB6-49C1-ABE2-766D96966C4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C31626E3-1E13-4965-B277-26C4DAEDC390}"/>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2FE560A4-56E6-4564-BB52-39283940C7E8}"/>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3686954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14" name="Picture 13" descr="A picture containing object&#10;&#10;Description generated with high confidence">
            <a:extLst>
              <a:ext uri="{FF2B5EF4-FFF2-40B4-BE49-F238E27FC236}">
                <a16:creationId xmlns:a16="http://schemas.microsoft.com/office/drawing/2014/main" id="{B5BCDF69-7CA5-4D61-8B97-90CC34C0A5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6" name="Title 1"/>
          <p:cNvSpPr>
            <a:spLocks noGrp="1"/>
          </p:cNvSpPr>
          <p:nvPr>
            <p:ph type="title" hasCustomPrompt="1"/>
          </p:nvPr>
        </p:nvSpPr>
        <p:spPr bwMode="white">
          <a:xfrm>
            <a:off x="202407" y="2153108"/>
            <a:ext cx="8067953" cy="814838"/>
          </a:xfrm>
          <a:noFill/>
        </p:spPr>
        <p:txBody>
          <a:bodyPr vert="horz" wrap="square" lIns="182880" tIns="146304" rIns="182880" bIns="146304" rtlCol="0" anchor="t" anchorCtr="0">
            <a:spAutoFit/>
          </a:bodyPr>
          <a:lstStyle>
            <a:lvl1pPr>
              <a:defRPr lang="en-US" sz="3750" spc="-74" dirty="0">
                <a:gradFill>
                  <a:gsLst>
                    <a:gs pos="0">
                      <a:schemeClr val="tx1"/>
                    </a:gs>
                    <a:gs pos="100000">
                      <a:schemeClr val="tx1"/>
                    </a:gs>
                  </a:gsLst>
                  <a:lin ang="5400000" scaled="0"/>
                </a:gradFill>
              </a:defRPr>
            </a:lvl1pPr>
          </a:lstStyle>
          <a:p>
            <a:pPr lvl="0"/>
            <a:r>
              <a:rPr lang="en-US" dirty="0"/>
              <a:t>Demo</a:t>
            </a:r>
          </a:p>
        </p:txBody>
      </p:sp>
      <p:grpSp>
        <p:nvGrpSpPr>
          <p:cNvPr id="8" name="Group 7">
            <a:extLst>
              <a:ext uri="{FF2B5EF4-FFF2-40B4-BE49-F238E27FC236}">
                <a16:creationId xmlns:a16="http://schemas.microsoft.com/office/drawing/2014/main" id="{75EEF905-FAED-46A8-A897-14D40C217D5A}"/>
              </a:ext>
            </a:extLst>
          </p:cNvPr>
          <p:cNvGrpSpPr/>
          <p:nvPr userDrawn="1"/>
        </p:nvGrpSpPr>
        <p:grpSpPr bwMode="white">
          <a:xfrm>
            <a:off x="342856" y="4628830"/>
            <a:ext cx="5467395" cy="163256"/>
            <a:chOff x="548569" y="7406123"/>
            <a:chExt cx="8747832" cy="261209"/>
          </a:xfrm>
        </p:grpSpPr>
        <p:pic>
          <p:nvPicPr>
            <p:cNvPr id="10" name="Graphic 9">
              <a:extLst>
                <a:ext uri="{FF2B5EF4-FFF2-40B4-BE49-F238E27FC236}">
                  <a16:creationId xmlns:a16="http://schemas.microsoft.com/office/drawing/2014/main" id="{4E9E71C6-FF89-42FD-A814-265967128147}"/>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3" name="TextBox 3">
              <a:extLst>
                <a:ext uri="{FF2B5EF4-FFF2-40B4-BE49-F238E27FC236}">
                  <a16:creationId xmlns:a16="http://schemas.microsoft.com/office/drawing/2014/main" id="{6DC6AB55-A62E-4AF6-8FBC-8DDB1DDD1858}"/>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864D5268-C838-44C2-9C15-1EAB18B9ACD4}"/>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9351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8605243" cy="3026982"/>
          </a:xfrm>
        </p:spPr>
        <p:txBody>
          <a:bodyPr/>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8" name="Group 7">
            <a:extLst>
              <a:ext uri="{FF2B5EF4-FFF2-40B4-BE49-F238E27FC236}">
                <a16:creationId xmlns:a16="http://schemas.microsoft.com/office/drawing/2014/main" id="{41A6E440-F5AD-4713-A248-F7D403C95F36}"/>
              </a:ext>
            </a:extLst>
          </p:cNvPr>
          <p:cNvGrpSpPr/>
          <p:nvPr userDrawn="1"/>
        </p:nvGrpSpPr>
        <p:grpSpPr>
          <a:xfrm>
            <a:off x="342856" y="4628830"/>
            <a:ext cx="5467395" cy="163256"/>
            <a:chOff x="548569" y="7406123"/>
            <a:chExt cx="8747832" cy="261209"/>
          </a:xfrm>
        </p:grpSpPr>
        <p:pic>
          <p:nvPicPr>
            <p:cNvPr id="10" name="Graphic 9">
              <a:extLst>
                <a:ext uri="{FF2B5EF4-FFF2-40B4-BE49-F238E27FC236}">
                  <a16:creationId xmlns:a16="http://schemas.microsoft.com/office/drawing/2014/main" id="{09E6A2E6-FBB2-4D44-A958-761658355804}"/>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4" name="TextBox 3">
              <a:extLst>
                <a:ext uri="{FF2B5EF4-FFF2-40B4-BE49-F238E27FC236}">
                  <a16:creationId xmlns:a16="http://schemas.microsoft.com/office/drawing/2014/main" id="{2E8D635A-51BE-43FE-AC3A-0ACEA658DB8E}"/>
                </a:ext>
              </a:extLst>
            </p:cNvPr>
            <p:cNvSpPr txBox="1">
              <a:spLocks noChangeArrowheads="1"/>
            </p:cNvSpPr>
            <p:nvPr userDrawn="1"/>
          </p:nvSpPr>
          <p:spPr bwMode="auto">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9" name="Picture 8">
            <a:extLst>
              <a:ext uri="{FF2B5EF4-FFF2-40B4-BE49-F238E27FC236}">
                <a16:creationId xmlns:a16="http://schemas.microsoft.com/office/drawing/2014/main" id="{C48AA576-BFFE-49D7-B4C6-27E24E8847CB}"/>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63866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2_Column_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202407" y="218281"/>
            <a:ext cx="8941594" cy="673696"/>
          </a:xfrm>
        </p:spPr>
        <p:txBody>
          <a:bodyPr/>
          <a:lstStyle/>
          <a:p>
            <a:r>
              <a:rPr lang="en-US" dirty="0"/>
              <a:t>Sample Code Slide</a:t>
            </a:r>
          </a:p>
        </p:txBody>
      </p:sp>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202406" y="1131094"/>
            <a:ext cx="4033243" cy="3373231"/>
          </a:xfrm>
        </p:spPr>
        <p:txBody>
          <a:bodyPr/>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4415492" y="1131094"/>
            <a:ext cx="4033243" cy="3373231"/>
          </a:xfrm>
        </p:spPr>
        <p:txBody>
          <a:bodyPr/>
          <a:lstStyle>
            <a:lvl1pPr>
              <a:spcBef>
                <a:spcPts val="1500"/>
              </a:spcBef>
              <a:defRPr sz="125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grpSp>
        <p:nvGrpSpPr>
          <p:cNvPr id="8" name="Group 7">
            <a:extLst>
              <a:ext uri="{FF2B5EF4-FFF2-40B4-BE49-F238E27FC236}">
                <a16:creationId xmlns:a16="http://schemas.microsoft.com/office/drawing/2014/main" id="{47CD68A5-977B-42BF-8013-C0F3710219EA}"/>
              </a:ext>
            </a:extLst>
          </p:cNvPr>
          <p:cNvGrpSpPr/>
          <p:nvPr userDrawn="1"/>
        </p:nvGrpSpPr>
        <p:grpSpPr>
          <a:xfrm>
            <a:off x="342856" y="4628830"/>
            <a:ext cx="5467395" cy="163256"/>
            <a:chOff x="548569" y="7406123"/>
            <a:chExt cx="8747832" cy="261209"/>
          </a:xfrm>
        </p:grpSpPr>
        <p:pic>
          <p:nvPicPr>
            <p:cNvPr id="10" name="Graphic 9">
              <a:extLst>
                <a:ext uri="{FF2B5EF4-FFF2-40B4-BE49-F238E27FC236}">
                  <a16:creationId xmlns:a16="http://schemas.microsoft.com/office/drawing/2014/main" id="{E8B56DFB-A510-441B-B397-CFFDD149830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8569" y="7406123"/>
              <a:ext cx="1075500" cy="245214"/>
            </a:xfrm>
            <a:prstGeom prst="rect">
              <a:avLst/>
            </a:prstGeom>
          </p:spPr>
        </p:pic>
        <p:sp>
          <p:nvSpPr>
            <p:cNvPr id="15" name="TextBox 3">
              <a:extLst>
                <a:ext uri="{FF2B5EF4-FFF2-40B4-BE49-F238E27FC236}">
                  <a16:creationId xmlns:a16="http://schemas.microsoft.com/office/drawing/2014/main" id="{F225BAA7-CE09-40D4-9109-8D9045AF7F93}"/>
                </a:ext>
              </a:extLst>
            </p:cNvPr>
            <p:cNvSpPr txBox="1">
              <a:spLocks noChangeArrowheads="1"/>
            </p:cNvSpPr>
            <p:nvPr userDrawn="1"/>
          </p:nvSpPr>
          <p:spPr bwMode="auto">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D4C12E46-82F8-43B9-B202-0ACFBA0C2C3C}"/>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298139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D4DE95-6AD4-49A7-86CE-3AC3090C20E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bwMode="white">
          <a:xfrm>
            <a:off x="202406" y="1391246"/>
            <a:ext cx="8069216" cy="1682781"/>
          </a:xfrm>
        </p:spPr>
        <p:txBody>
          <a:bodyPr lIns="182880"/>
          <a:lstStyle>
            <a:lvl1pPr marL="107156" indent="-107156" algn="l">
              <a:defRPr sz="375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3895725" y="3409355"/>
            <a:ext cx="4376143" cy="537840"/>
          </a:xfrm>
        </p:spPr>
        <p:txBody>
          <a:bodyPr lIns="182880"/>
          <a:lstStyle>
            <a:lvl1pPr marL="142875" indent="0" algn="r">
              <a:buNone/>
              <a:defRPr sz="1750" b="1">
                <a:solidFill>
                  <a:schemeClr val="tx1"/>
                </a:solidFill>
                <a:latin typeface="+mn-lt"/>
              </a:defRPr>
            </a:lvl1pPr>
            <a:lvl2pPr marL="252118" indent="0">
              <a:buNone/>
              <a:defRPr>
                <a:gradFill>
                  <a:gsLst>
                    <a:gs pos="1250">
                      <a:schemeClr val="bg1"/>
                    </a:gs>
                    <a:gs pos="100000">
                      <a:schemeClr val="bg1"/>
                    </a:gs>
                  </a:gsLst>
                  <a:lin ang="5400000" scaled="0"/>
                </a:gradFill>
              </a:defRPr>
            </a:lvl2pPr>
            <a:lvl3pPr marL="420196" indent="0">
              <a:buNone/>
              <a:defRPr>
                <a:gradFill>
                  <a:gsLst>
                    <a:gs pos="1250">
                      <a:schemeClr val="bg1"/>
                    </a:gs>
                    <a:gs pos="100000">
                      <a:schemeClr val="bg1"/>
                    </a:gs>
                  </a:gsLst>
                  <a:lin ang="5400000" scaled="0"/>
                </a:gradFill>
              </a:defRPr>
            </a:lvl3pPr>
            <a:lvl4pPr marL="588274" indent="0">
              <a:buNone/>
              <a:defRPr>
                <a:gradFill>
                  <a:gsLst>
                    <a:gs pos="1250">
                      <a:schemeClr val="bg1"/>
                    </a:gs>
                    <a:gs pos="100000">
                      <a:schemeClr val="bg1"/>
                    </a:gs>
                  </a:gsLst>
                  <a:lin ang="5400000" scaled="0"/>
                </a:gradFill>
              </a:defRPr>
            </a:lvl4pPr>
            <a:lvl5pPr marL="756352"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2670115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3A6C23-27D5-45F9-A468-5103B33603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9" name="Rectangle: Single Corner Rounded 8">
            <a:extLst>
              <a:ext uri="{FF2B5EF4-FFF2-40B4-BE49-F238E27FC236}">
                <a16:creationId xmlns:a16="http://schemas.microsoft.com/office/drawing/2014/main" id="{ED2025C5-771A-446C-A883-53DD533B711E}"/>
              </a:ext>
            </a:extLst>
          </p:cNvPr>
          <p:cNvSpPr/>
          <p:nvPr userDrawn="1"/>
        </p:nvSpPr>
        <p:spPr bwMode="auto">
          <a:xfrm flipH="1">
            <a:off x="6825206" y="3845859"/>
            <a:ext cx="2318794" cy="1297641"/>
          </a:xfrm>
          <a:prstGeom prst="round1Rect">
            <a:avLst>
              <a:gd name="adj"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267E3236-3BFA-49FE-817B-CDA727884803}"/>
              </a:ext>
            </a:extLst>
          </p:cNvPr>
          <p:cNvSpPr>
            <a:spLocks noGrp="1"/>
          </p:cNvSpPr>
          <p:nvPr>
            <p:ph type="body" sz="quarter" idx="14" hasCustomPrompt="1"/>
          </p:nvPr>
        </p:nvSpPr>
        <p:spPr bwMode="white">
          <a:xfrm>
            <a:off x="202407" y="2646995"/>
            <a:ext cx="3831524" cy="1040946"/>
          </a:xfrm>
        </p:spPr>
        <p:txBody>
          <a:bodyPr lIns="182880" tIns="146304" bIns="146304">
            <a:noAutofit/>
          </a:bodyPr>
          <a:lstStyle>
            <a:lvl1pPr marL="0" indent="0">
              <a:spcBef>
                <a:spcPts val="0"/>
              </a:spcBef>
              <a:buNone/>
              <a:defRPr lang="en-US" sz="1750" b="0" kern="1200" spc="0" baseline="0" dirty="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a:p>
            <a:pPr marL="0" marR="0" lvl="0" indent="0" algn="l" defTabSz="685799"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
        <p:nvSpPr>
          <p:cNvPr id="12" name="TextBox 11">
            <a:extLst>
              <a:ext uri="{FF2B5EF4-FFF2-40B4-BE49-F238E27FC236}">
                <a16:creationId xmlns:a16="http://schemas.microsoft.com/office/drawing/2014/main" id="{630B8BD6-A711-4A2B-B746-1B6F5FF44CFA}"/>
              </a:ext>
            </a:extLst>
          </p:cNvPr>
          <p:cNvSpPr txBox="1"/>
          <p:nvPr userDrawn="1"/>
        </p:nvSpPr>
        <p:spPr bwMode="white">
          <a:xfrm>
            <a:off x="201929" y="1381012"/>
            <a:ext cx="7484746" cy="1190738"/>
          </a:xfrm>
          <a:prstGeom prst="rect">
            <a:avLst/>
          </a:prstGeom>
          <a:noFill/>
        </p:spPr>
        <p:txBody>
          <a:bodyPr vert="horz" wrap="square" lIns="114300" tIns="57150" rIns="91440" bIns="5715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7188" dirty="0">
                <a:solidFill>
                  <a:schemeClr val="tx1"/>
                </a:solidFill>
              </a:rPr>
              <a:t>Thank you!</a:t>
            </a:r>
          </a:p>
        </p:txBody>
      </p:sp>
      <p:grpSp>
        <p:nvGrpSpPr>
          <p:cNvPr id="14" name="Group 13">
            <a:extLst>
              <a:ext uri="{FF2B5EF4-FFF2-40B4-BE49-F238E27FC236}">
                <a16:creationId xmlns:a16="http://schemas.microsoft.com/office/drawing/2014/main" id="{A081BD97-AD75-46E6-A0F4-F1BEF481D468}"/>
              </a:ext>
            </a:extLst>
          </p:cNvPr>
          <p:cNvGrpSpPr/>
          <p:nvPr userDrawn="1"/>
        </p:nvGrpSpPr>
        <p:grpSpPr bwMode="white">
          <a:xfrm>
            <a:off x="342856" y="4628830"/>
            <a:ext cx="5467395" cy="163256"/>
            <a:chOff x="548569" y="7406123"/>
            <a:chExt cx="8747832" cy="261209"/>
          </a:xfrm>
        </p:grpSpPr>
        <p:pic>
          <p:nvPicPr>
            <p:cNvPr id="16" name="Graphic 15">
              <a:extLst>
                <a:ext uri="{FF2B5EF4-FFF2-40B4-BE49-F238E27FC236}">
                  <a16:creationId xmlns:a16="http://schemas.microsoft.com/office/drawing/2014/main" id="{B58E6564-0BA6-45FC-BDA8-8ED52BCA917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white">
            <a:xfrm>
              <a:off x="548569" y="7406123"/>
              <a:ext cx="1075500" cy="245214"/>
            </a:xfrm>
            <a:prstGeom prst="rect">
              <a:avLst/>
            </a:prstGeom>
          </p:spPr>
        </p:pic>
        <p:sp>
          <p:nvSpPr>
            <p:cNvPr id="17" name="TextBox 3">
              <a:extLst>
                <a:ext uri="{FF2B5EF4-FFF2-40B4-BE49-F238E27FC236}">
                  <a16:creationId xmlns:a16="http://schemas.microsoft.com/office/drawing/2014/main" id="{1F13F489-DE28-4015-B023-1FE3B08CBA8F}"/>
                </a:ext>
              </a:extLst>
            </p:cNvPr>
            <p:cNvSpPr txBox="1">
              <a:spLocks noChangeArrowheads="1"/>
            </p:cNvSpPr>
            <p:nvPr userDrawn="1"/>
          </p:nvSpPr>
          <p:spPr bwMode="white">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5" name="Picture 14">
            <a:extLst>
              <a:ext uri="{FF2B5EF4-FFF2-40B4-BE49-F238E27FC236}">
                <a16:creationId xmlns:a16="http://schemas.microsoft.com/office/drawing/2014/main" id="{071C90DF-6F04-46B6-AA74-3B7E21AB687B}"/>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1110835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E7A1BE-6151-4169-BEAD-480D261196E1}"/>
              </a:ext>
            </a:extLst>
          </p:cNvPr>
          <p:cNvPicPr>
            <a:picLocks noChangeAspect="1"/>
          </p:cNvPicPr>
          <p:nvPr userDrawn="1"/>
        </p:nvPicPr>
        <p:blipFill>
          <a:blip r:embed="rId2"/>
          <a:stretch>
            <a:fillRect/>
          </a:stretch>
        </p:blipFill>
        <p:spPr>
          <a:xfrm>
            <a:off x="0" y="2142"/>
            <a:ext cx="9144000" cy="5139217"/>
          </a:xfrm>
          <a:prstGeom prst="rect">
            <a:avLst/>
          </a:prstGeom>
        </p:spPr>
      </p:pic>
      <p:sp>
        <p:nvSpPr>
          <p:cNvPr id="21" name="TextBox 20">
            <a:extLst>
              <a:ext uri="{FF2B5EF4-FFF2-40B4-BE49-F238E27FC236}">
                <a16:creationId xmlns:a16="http://schemas.microsoft.com/office/drawing/2014/main" id="{A914D48E-3390-4A56-8305-7CE447E7ECA2}"/>
              </a:ext>
            </a:extLst>
          </p:cNvPr>
          <p:cNvSpPr txBox="1"/>
          <p:nvPr userDrawn="1"/>
        </p:nvSpPr>
        <p:spPr bwMode="white">
          <a:xfrm>
            <a:off x="1759204" y="2455051"/>
            <a:ext cx="5625593" cy="1119537"/>
          </a:xfrm>
          <a:prstGeom prst="rect">
            <a:avLst/>
          </a:prstGeom>
          <a:noFill/>
        </p:spPr>
        <p:txBody>
          <a:bodyPr wrap="square" lIns="114300" tIns="91440" rIns="114300" bIns="91440" rtlCol="0">
            <a:spAutoFit/>
          </a:bodyPr>
          <a:lstStyle/>
          <a:p>
            <a:pPr algn="ctr">
              <a:lnSpc>
                <a:spcPct val="90000"/>
              </a:lnSpc>
              <a:spcAft>
                <a:spcPts val="1125"/>
              </a:spcAft>
            </a:pPr>
            <a:r>
              <a:rPr lang="en-US" sz="3375" dirty="0">
                <a:gradFill>
                  <a:gsLst>
                    <a:gs pos="2917">
                      <a:schemeClr val="tx1"/>
                    </a:gs>
                    <a:gs pos="30000">
                      <a:schemeClr val="tx1"/>
                    </a:gs>
                  </a:gsLst>
                  <a:lin ang="5400000" scaled="0"/>
                </a:gradFill>
                <a:latin typeface="+mj-lt"/>
              </a:rPr>
              <a:t>Please complete the session survey in the mobile app.</a:t>
            </a:r>
          </a:p>
        </p:txBody>
      </p:sp>
      <p:sp>
        <p:nvSpPr>
          <p:cNvPr id="22" name="Oval 21">
            <a:extLst>
              <a:ext uri="{FF2B5EF4-FFF2-40B4-BE49-F238E27FC236}">
                <a16:creationId xmlns:a16="http://schemas.microsoft.com/office/drawing/2014/main" id="{3878A35A-F2E6-4A78-9F3F-92AA8F84B9B9}"/>
              </a:ext>
            </a:extLst>
          </p:cNvPr>
          <p:cNvSpPr/>
          <p:nvPr userDrawn="1"/>
        </p:nvSpPr>
        <p:spPr bwMode="auto">
          <a:xfrm>
            <a:off x="3981450" y="903649"/>
            <a:ext cx="1181100" cy="11811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228600" rIns="114300" bIns="91440" numCol="1" spcCol="0" rtlCol="0" fromWordArt="0" anchor="ctr" anchorCtr="0" forceAA="0" compatLnSpc="1">
            <a:prstTxWarp prst="textNoShape">
              <a:avLst/>
            </a:prstTxWarp>
            <a:noAutofit/>
          </a:bodyPr>
          <a:lstStyle/>
          <a:p>
            <a:pPr algn="ctr" defTabSz="582795" fontAlgn="base">
              <a:lnSpc>
                <a:spcPct val="90000"/>
              </a:lnSpc>
              <a:spcBef>
                <a:spcPct val="0"/>
              </a:spcBef>
              <a:spcAft>
                <a:spcPct val="0"/>
              </a:spcAft>
            </a:pPr>
            <a:r>
              <a:rPr lang="en-US" sz="7188" b="1" dirty="0">
                <a:gradFill>
                  <a:gsLst>
                    <a:gs pos="0">
                      <a:srgbClr val="FFFFFF"/>
                    </a:gs>
                    <a:gs pos="100000">
                      <a:srgbClr val="FFFFFF"/>
                    </a:gs>
                  </a:gsLst>
                  <a:lin ang="5400000" scaled="0"/>
                </a:gradFill>
                <a:ea typeface="Segoe UI" pitchFamily="34" charset="0"/>
                <a:cs typeface="Segoe UI" pitchFamily="34" charset="0"/>
              </a:rPr>
              <a:t>!</a:t>
            </a:r>
          </a:p>
        </p:txBody>
      </p:sp>
      <p:grpSp>
        <p:nvGrpSpPr>
          <p:cNvPr id="11" name="Group 10">
            <a:extLst>
              <a:ext uri="{FF2B5EF4-FFF2-40B4-BE49-F238E27FC236}">
                <a16:creationId xmlns:a16="http://schemas.microsoft.com/office/drawing/2014/main" id="{FB971DF8-4270-4C84-AF76-350B4ED0B6AB}"/>
              </a:ext>
            </a:extLst>
          </p:cNvPr>
          <p:cNvGrpSpPr/>
          <p:nvPr userDrawn="1"/>
        </p:nvGrpSpPr>
        <p:grpSpPr>
          <a:xfrm>
            <a:off x="342856" y="4628830"/>
            <a:ext cx="5467395" cy="163256"/>
            <a:chOff x="548569" y="7406123"/>
            <a:chExt cx="8747832" cy="261209"/>
          </a:xfrm>
        </p:grpSpPr>
        <p:pic>
          <p:nvPicPr>
            <p:cNvPr id="19" name="Graphic 18">
              <a:extLst>
                <a:ext uri="{FF2B5EF4-FFF2-40B4-BE49-F238E27FC236}">
                  <a16:creationId xmlns:a16="http://schemas.microsoft.com/office/drawing/2014/main" id="{4170C957-BF06-41CE-A0DC-1F76346D8EEA}"/>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06123"/>
              <a:ext cx="1075500" cy="245214"/>
            </a:xfrm>
            <a:prstGeom prst="rect">
              <a:avLst/>
            </a:prstGeom>
          </p:spPr>
        </p:pic>
        <p:sp>
          <p:nvSpPr>
            <p:cNvPr id="20" name="TextBox 3">
              <a:extLst>
                <a:ext uri="{FF2B5EF4-FFF2-40B4-BE49-F238E27FC236}">
                  <a16:creationId xmlns:a16="http://schemas.microsoft.com/office/drawing/2014/main" id="{EE91716F-2F0B-4C2C-B992-A1ED04DC5459}"/>
                </a:ext>
              </a:extLst>
            </p:cNvPr>
            <p:cNvSpPr txBox="1">
              <a:spLocks noChangeArrowheads="1"/>
            </p:cNvSpPr>
            <p:nvPr userDrawn="1"/>
          </p:nvSpPr>
          <p:spPr bwMode="auto">
            <a:xfrm>
              <a:off x="5334001" y="7528729"/>
              <a:ext cx="3962400" cy="138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13" name="Picture 12">
            <a:extLst>
              <a:ext uri="{FF2B5EF4-FFF2-40B4-BE49-F238E27FC236}">
                <a16:creationId xmlns:a16="http://schemas.microsoft.com/office/drawing/2014/main" id="{B482E19C-1EF8-47E5-889E-5AE7A602EA7F}"/>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704959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460078" cy="545741"/>
          </a:xfrm>
        </p:spPr>
        <p:txBody>
          <a:bodyPr lIns="0"/>
          <a:lstStyle>
            <a:lvl1pPr>
              <a:defRPr>
                <a:solidFill>
                  <a:srgbClr val="FFFFFF"/>
                </a:solidFill>
                <a:latin typeface="Amazon Ember Light"/>
                <a:cs typeface="Amazon Ember Light"/>
              </a:defRPr>
            </a:lvl1pPr>
          </a:lstStyle>
          <a:p>
            <a:pPr lvl="0"/>
            <a:r>
              <a:rPr lang="en-US" dirty="0"/>
              <a:t>Comparison Page</a:t>
            </a:r>
          </a:p>
        </p:txBody>
      </p:sp>
      <p:sp>
        <p:nvSpPr>
          <p:cNvPr id="5" name="Content Placeholder 3"/>
          <p:cNvSpPr>
            <a:spLocks noGrp="1"/>
          </p:cNvSpPr>
          <p:nvPr>
            <p:ph sz="half" idx="12" hasCustomPrompt="1"/>
          </p:nvPr>
        </p:nvSpPr>
        <p:spPr>
          <a:xfrm>
            <a:off x="343729" y="1641914"/>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43729" y="1161502"/>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4563454" y="1641913"/>
            <a:ext cx="4038600" cy="2579617"/>
          </a:xfrm>
        </p:spPr>
        <p:txBody>
          <a:bodyPr lIns="0" tIns="0" rIns="0" bIns="0"/>
          <a:lstStyle>
            <a:lvl1pPr>
              <a:defRPr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4566828" y="1161501"/>
            <a:ext cx="4035226"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9" name="Picture 8">
            <a:extLst>
              <a:ext uri="{FF2B5EF4-FFF2-40B4-BE49-F238E27FC236}">
                <a16:creationId xmlns:a16="http://schemas.microsoft.com/office/drawing/2014/main" id="{60823D2B-E281-424F-A7B8-C04D01C61385}"/>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38947289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4515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354012"/>
            <a:ext cx="8205304" cy="387798"/>
          </a:xfrm>
        </p:spPr>
        <p:txBody>
          <a:bodyPr>
            <a:noAutofit/>
          </a:bodyPr>
          <a:lstStyle>
            <a:lvl1pPr>
              <a:lnSpc>
                <a:spcPct val="9000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0816530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0" indent="0">
              <a:buNone/>
              <a:defRPr>
                <a:solidFill>
                  <a:schemeClr val="bg1"/>
                </a:solidFill>
              </a:defRPr>
            </a:lvl1pPr>
            <a:lvl2pPr marL="742950" indent="-285750">
              <a:buFont typeface="Arial"/>
              <a:buChar char="•"/>
              <a:defRPr>
                <a:solidFill>
                  <a:schemeClr val="bg1"/>
                </a:solidFill>
              </a:defRPr>
            </a:lvl2pPr>
            <a:lvl3pPr marL="1143000" indent="-228600">
              <a:buFont typeface="Arial"/>
              <a:buChar cha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137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de Snippet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Code Snippet</a:t>
            </a:r>
          </a:p>
        </p:txBody>
      </p:sp>
      <p:sp>
        <p:nvSpPr>
          <p:cNvPr id="5" name="Content Placeholder 3"/>
          <p:cNvSpPr>
            <a:spLocks noGrp="1"/>
          </p:cNvSpPr>
          <p:nvPr>
            <p:ph sz="half" idx="12" hasCustomPrompt="1"/>
          </p:nvPr>
        </p:nvSpPr>
        <p:spPr>
          <a:xfrm>
            <a:off x="342042" y="1654312"/>
            <a:ext cx="8200050" cy="2579617"/>
          </a:xfrm>
        </p:spPr>
        <p:txBody>
          <a:bodyPr lIns="0" tIns="0" rIns="0" bIns="0"/>
          <a:lstStyle>
            <a:lvl1pPr>
              <a:defRPr baseline="0">
                <a:solidFill>
                  <a:srgbClr val="FFFFFF"/>
                </a:solidFill>
                <a:latin typeface="Lucida Console" panose="020B0609040504020204" pitchFamily="49" charset="0"/>
                <a:cs typeface="Lucida Sans Unicode" panose="020B0602030504020204" pitchFamily="34" charset="0"/>
              </a:defRPr>
            </a:lvl1pPr>
          </a:lstStyle>
          <a:p>
            <a:r>
              <a:rPr lang="en-US" dirty="0"/>
              <a:t>lorem ipsum</a:t>
            </a:r>
          </a:p>
        </p:txBody>
      </p:sp>
      <p:sp>
        <p:nvSpPr>
          <p:cNvPr id="6" name="Content Placeholder 3"/>
          <p:cNvSpPr>
            <a:spLocks noGrp="1"/>
          </p:cNvSpPr>
          <p:nvPr>
            <p:ph sz="half" idx="11" hasCustomPrompt="1"/>
          </p:nvPr>
        </p:nvSpPr>
        <p:spPr>
          <a:xfrm>
            <a:off x="342041" y="1161502"/>
            <a:ext cx="8200051" cy="380863"/>
          </a:xfrm>
        </p:spPr>
        <p:txBody>
          <a:bodyPr lIns="0"/>
          <a:lstStyle>
            <a:lvl1pPr>
              <a:defRPr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Sample code:</a:t>
            </a:r>
          </a:p>
        </p:txBody>
      </p:sp>
      <p:sp>
        <p:nvSpPr>
          <p:cNvPr id="10" name="TextBox 9">
            <a:extLst>
              <a:ext uri="{FF2B5EF4-FFF2-40B4-BE49-F238E27FC236}">
                <a16:creationId xmlns:a16="http://schemas.microsoft.com/office/drawing/2014/main" id="{0A927AFF-C1F3-CE47-8062-5E82CEA3736A}"/>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7" name="Picture 6">
            <a:extLst>
              <a:ext uri="{FF2B5EF4-FFF2-40B4-BE49-F238E27FC236}">
                <a16:creationId xmlns:a16="http://schemas.microsoft.com/office/drawing/2014/main" id="{7BACC33A-8085-6D46-A97C-F5A169418DC6}"/>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3814733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hree Column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6789" y="174205"/>
            <a:ext cx="8205304" cy="545741"/>
          </a:xfrm>
        </p:spPr>
        <p:txBody>
          <a:bodyPr lIns="0"/>
          <a:lstStyle>
            <a:lvl1pPr>
              <a:defRPr>
                <a:solidFill>
                  <a:srgbClr val="FFFFFF"/>
                </a:solidFill>
                <a:latin typeface="Amazon Ember Light"/>
                <a:cs typeface="Amazon Ember Light"/>
              </a:defRPr>
            </a:lvl1pPr>
          </a:lstStyle>
          <a:p>
            <a:pPr lvl="0"/>
            <a:r>
              <a:rPr lang="en-US" dirty="0"/>
              <a:t>Three Column Page</a:t>
            </a:r>
          </a:p>
        </p:txBody>
      </p:sp>
      <p:sp>
        <p:nvSpPr>
          <p:cNvPr id="5" name="Content Placeholder 3"/>
          <p:cNvSpPr>
            <a:spLocks noGrp="1"/>
          </p:cNvSpPr>
          <p:nvPr>
            <p:ph sz="half" idx="12" hasCustomPrompt="1"/>
          </p:nvPr>
        </p:nvSpPr>
        <p:spPr>
          <a:xfrm>
            <a:off x="336789"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6" name="Content Placeholder 3"/>
          <p:cNvSpPr>
            <a:spLocks noGrp="1"/>
          </p:cNvSpPr>
          <p:nvPr>
            <p:ph sz="half" idx="11" hasCustomPrompt="1"/>
          </p:nvPr>
        </p:nvSpPr>
        <p:spPr>
          <a:xfrm>
            <a:off x="336789"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1</a:t>
            </a:r>
          </a:p>
        </p:txBody>
      </p:sp>
      <p:sp>
        <p:nvSpPr>
          <p:cNvPr id="7" name="Content Placeholder 3"/>
          <p:cNvSpPr>
            <a:spLocks noGrp="1"/>
          </p:cNvSpPr>
          <p:nvPr>
            <p:ph sz="half" idx="13" hasCustomPrompt="1"/>
          </p:nvPr>
        </p:nvSpPr>
        <p:spPr>
          <a:xfrm>
            <a:off x="3259799" y="1813583"/>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8" name="Content Placeholder 3"/>
          <p:cNvSpPr>
            <a:spLocks noGrp="1"/>
          </p:cNvSpPr>
          <p:nvPr>
            <p:ph sz="half" idx="14" hasCustomPrompt="1"/>
          </p:nvPr>
        </p:nvSpPr>
        <p:spPr>
          <a:xfrm>
            <a:off x="3263041"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2</a:t>
            </a:r>
          </a:p>
        </p:txBody>
      </p:sp>
      <p:sp>
        <p:nvSpPr>
          <p:cNvPr id="9" name="Content Placeholder 3"/>
          <p:cNvSpPr>
            <a:spLocks noGrp="1"/>
          </p:cNvSpPr>
          <p:nvPr>
            <p:ph sz="half" idx="15" hasCustomPrompt="1"/>
          </p:nvPr>
        </p:nvSpPr>
        <p:spPr>
          <a:xfrm>
            <a:off x="6200974" y="1802021"/>
            <a:ext cx="2291091" cy="2374160"/>
          </a:xfrm>
        </p:spPr>
        <p:txBody>
          <a:bodyPr lIns="0" tIns="0" rIns="0" bIns="0"/>
          <a:lstStyle>
            <a:lvl1pPr>
              <a:defRPr sz="1600" b="0"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 (text in this block should align to top of text box)</a:t>
            </a:r>
          </a:p>
        </p:txBody>
      </p:sp>
      <p:sp>
        <p:nvSpPr>
          <p:cNvPr id="10" name="Content Placeholder 3"/>
          <p:cNvSpPr>
            <a:spLocks noGrp="1"/>
          </p:cNvSpPr>
          <p:nvPr>
            <p:ph sz="half" idx="16" hasCustomPrompt="1"/>
          </p:nvPr>
        </p:nvSpPr>
        <p:spPr>
          <a:xfrm>
            <a:off x="6189293" y="1182591"/>
            <a:ext cx="1596825" cy="426825"/>
          </a:xfrm>
        </p:spPr>
        <p:txBody>
          <a:bodyPr lIns="0"/>
          <a:lstStyle>
            <a:lvl1pPr>
              <a:defRPr sz="1800" b="0" i="0" baseline="0">
                <a:solidFill>
                  <a:srgbClr val="FFFFFF"/>
                </a:solidFill>
                <a:latin typeface="Amazon Ember" panose="02000000000000000000" pitchFamily="2" charset="0"/>
                <a:ea typeface="Amazon Ember" panose="02000000000000000000" pitchFamily="2" charset="0"/>
                <a:cs typeface="Amazon Ember" panose="02000000000000000000" pitchFamily="2" charset="0"/>
              </a:defRPr>
            </a:lvl1pPr>
          </a:lstStyle>
          <a:p>
            <a:r>
              <a:rPr lang="en-US" dirty="0"/>
              <a:t>Column 3</a:t>
            </a:r>
          </a:p>
        </p:txBody>
      </p:sp>
      <p:sp>
        <p:nvSpPr>
          <p:cNvPr id="12" name="TextBox 11">
            <a:extLst>
              <a:ext uri="{FF2B5EF4-FFF2-40B4-BE49-F238E27FC236}">
                <a16:creationId xmlns:a16="http://schemas.microsoft.com/office/drawing/2014/main" id="{83044B18-D128-FA49-A4AD-4B020D96EC8B}"/>
              </a:ext>
            </a:extLst>
          </p:cNvPr>
          <p:cNvSpPr txBox="1"/>
          <p:nvPr userDrawn="1"/>
        </p:nvSpPr>
        <p:spPr>
          <a:xfrm>
            <a:off x="3058113" y="4891341"/>
            <a:ext cx="3027774" cy="107722"/>
          </a:xfrm>
          <a:prstGeom prst="rect">
            <a:avLst/>
          </a:prstGeom>
          <a:noFill/>
        </p:spPr>
        <p:txBody>
          <a:bodyPr wrap="square" lIns="0" tIns="0" rIns="0" bIns="0" rtlCol="0">
            <a:spAutoFit/>
          </a:bodyPr>
          <a:lstStyle/>
          <a:p>
            <a:pPr algn="ctr"/>
            <a:r>
              <a:rPr lang="en-US" sz="700" dirty="0">
                <a:solidFill>
                  <a:schemeClr val="bg1"/>
                </a:solidFill>
                <a:latin typeface="Amazon Ember"/>
                <a:cs typeface="Amazon Ember"/>
              </a:rPr>
              <a:t>© 2018, Amazon Web Services, Inc. or its affiliates. All rights reserved.</a:t>
            </a:r>
          </a:p>
        </p:txBody>
      </p:sp>
      <p:pic>
        <p:nvPicPr>
          <p:cNvPr id="11" name="Picture 10">
            <a:extLst>
              <a:ext uri="{FF2B5EF4-FFF2-40B4-BE49-F238E27FC236}">
                <a16:creationId xmlns:a16="http://schemas.microsoft.com/office/drawing/2014/main" id="{E4C5F5BD-3CA4-424F-A368-04FD725FE45B}"/>
              </a:ext>
            </a:extLst>
          </p:cNvPr>
          <p:cNvPicPr>
            <a:picLocks noChangeAspect="1"/>
          </p:cNvPicPr>
          <p:nvPr userDrawn="1"/>
        </p:nvPicPr>
        <p:blipFill>
          <a:blip r:embed="rId2"/>
          <a:stretch>
            <a:fillRect/>
          </a:stretch>
        </p:blipFill>
        <p:spPr>
          <a:xfrm>
            <a:off x="7731226" y="4759778"/>
            <a:ext cx="1262900" cy="360829"/>
          </a:xfrm>
          <a:prstGeom prst="rect">
            <a:avLst/>
          </a:prstGeom>
        </p:spPr>
      </p:pic>
    </p:spTree>
    <p:extLst>
      <p:ext uri="{BB962C8B-B14F-4D97-AF65-F5344CB8AC3E}">
        <p14:creationId xmlns:p14="http://schemas.microsoft.com/office/powerpoint/2010/main" val="4171349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image" Target="../media/image7.svg"/><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image" Target="../media/image6.png"/><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microsoft.com/office/2007/relationships/hdphoto" Target="../media/hdphoto1.wdp"/><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image" Target="../media/image8.png"/><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image" Target="../media/image27.png"/><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microsoft.com/office/2007/relationships/hdphoto" Target="../media/hdphoto2.wdp"/><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13.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28.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69332"/>
            <a:ext cx="8205304" cy="802853"/>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93" r:id="rId1"/>
    <p:sldLayoutId id="2147483714" r:id="rId2"/>
    <p:sldLayoutId id="2147483695" r:id="rId3"/>
    <p:sldLayoutId id="2147483703" r:id="rId4"/>
    <p:sldLayoutId id="2147483704" r:id="rId5"/>
    <p:sldLayoutId id="2147483710" r:id="rId6"/>
    <p:sldLayoutId id="2147483705" r:id="rId7"/>
    <p:sldLayoutId id="2147483711" r:id="rId8"/>
    <p:sldLayoutId id="2147483706" r:id="rId9"/>
    <p:sldLayoutId id="2147483712" r:id="rId10"/>
    <p:sldLayoutId id="2147483707" r:id="rId11"/>
    <p:sldLayoutId id="2147483708" r:id="rId12"/>
    <p:sldLayoutId id="2147483713" r:id="rId13"/>
    <p:sldLayoutId id="2147483709" r:id="rId14"/>
    <p:sldLayoutId id="2147483694" r:id="rId15"/>
    <p:sldLayoutId id="2147483727" r:id="rId16"/>
    <p:sldLayoutId id="2147483728" r:id="rId17"/>
  </p:sldLayoutIdLst>
  <p:txStyles>
    <p:title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14300" tIns="91440" rIns="114300" bIns="91440"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201931" y="891884"/>
            <a:ext cx="8740141" cy="1381148"/>
          </a:xfrm>
          <a:prstGeom prst="rect">
            <a:avLst/>
          </a:prstGeom>
        </p:spPr>
        <p:txBody>
          <a:bodyPr vert="horz" wrap="square" lIns="91440" tIns="57150" rIns="91440" bIns="5715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a:extLst>
              <a:ext uri="{FF2B5EF4-FFF2-40B4-BE49-F238E27FC236}">
                <a16:creationId xmlns:a16="http://schemas.microsoft.com/office/drawing/2014/main" id="{49BCACA1-7BB4-4471-9FF2-E4F6C16B4CB9}"/>
              </a:ext>
            </a:extLst>
          </p:cNvPr>
          <p:cNvGrpSpPr/>
          <p:nvPr/>
        </p:nvGrpSpPr>
        <p:grpSpPr>
          <a:xfrm>
            <a:off x="336353" y="4619666"/>
            <a:ext cx="8485753" cy="316981"/>
            <a:chOff x="538162" y="7391466"/>
            <a:chExt cx="13577205" cy="507169"/>
          </a:xfrm>
        </p:grpSpPr>
        <p:grpSp>
          <p:nvGrpSpPr>
            <p:cNvPr id="5" name="Group 4">
              <a:extLst>
                <a:ext uri="{FF2B5EF4-FFF2-40B4-BE49-F238E27FC236}">
                  <a16:creationId xmlns:a16="http://schemas.microsoft.com/office/drawing/2014/main" id="{D8FCFA55-EEA4-4747-9E44-1B7F848E4AE1}"/>
                </a:ext>
              </a:extLst>
            </p:cNvPr>
            <p:cNvGrpSpPr/>
            <p:nvPr userDrawn="1"/>
          </p:nvGrpSpPr>
          <p:grpSpPr>
            <a:xfrm>
              <a:off x="538162" y="7391466"/>
              <a:ext cx="8758239" cy="284997"/>
              <a:chOff x="538162" y="7391466"/>
              <a:chExt cx="8758239" cy="284997"/>
            </a:xfrm>
          </p:grpSpPr>
          <p:pic>
            <p:nvPicPr>
              <p:cNvPr id="3" name="Graphic 2">
                <a:extLst>
                  <a:ext uri="{FF2B5EF4-FFF2-40B4-BE49-F238E27FC236}">
                    <a16:creationId xmlns:a16="http://schemas.microsoft.com/office/drawing/2014/main" id="{F322CA83-7AF2-4702-90FA-7DE2D26A1E08}"/>
                  </a:ext>
                </a:extLst>
              </p:cNvPr>
              <p:cNvPicPr>
                <a:picLocks noChangeAspect="1"/>
              </p:cNvPicPr>
              <p:nvPr userDrawn="1"/>
            </p:nvPicPr>
            <p:blipFill>
              <a:blip r:embed="rId33" cstate="print">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538162" y="7391466"/>
                <a:ext cx="1074737" cy="245040"/>
              </a:xfrm>
              <a:prstGeom prst="rect">
                <a:avLst/>
              </a:prstGeom>
            </p:spPr>
          </p:pic>
          <p:sp>
            <p:nvSpPr>
              <p:cNvPr id="7" name="TextBox 3">
                <a:extLst>
                  <a:ext uri="{FF2B5EF4-FFF2-40B4-BE49-F238E27FC236}">
                    <a16:creationId xmlns:a16="http://schemas.microsoft.com/office/drawing/2014/main" id="{7844DB65-7BC5-46FD-90A0-CE01B3D0D3C6}"/>
                  </a:ext>
                </a:extLst>
              </p:cNvPr>
              <p:cNvSpPr txBox="1">
                <a:spLocks noChangeArrowheads="1"/>
              </p:cNvSpPr>
              <p:nvPr userDrawn="1"/>
            </p:nvSpPr>
            <p:spPr bwMode="auto">
              <a:xfrm>
                <a:off x="5334001" y="7528730"/>
                <a:ext cx="3962400" cy="1477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600" b="0" i="0" dirty="0">
                    <a:solidFill>
                      <a:schemeClr val="tx1"/>
                    </a:solidFill>
                    <a:latin typeface="Amazon Ember" charset="0"/>
                    <a:ea typeface="Amazon Ember" charset="0"/>
                    <a:cs typeface="Amazon Ember" charset="0"/>
                  </a:rPr>
                  <a:t>© 2018, Amazon Web Services, Inc. or its affiliates. All rights reserved.</a:t>
                </a:r>
              </a:p>
            </p:txBody>
          </p:sp>
        </p:grpSp>
        <p:pic>
          <p:nvPicPr>
            <p:cNvPr id="8" name="Picture 7">
              <a:extLst>
                <a:ext uri="{FF2B5EF4-FFF2-40B4-BE49-F238E27FC236}">
                  <a16:creationId xmlns:a16="http://schemas.microsoft.com/office/drawing/2014/main" id="{ADE29358-EE88-4AE2-BDF5-D848D2846C90}"/>
                </a:ext>
              </a:extLst>
            </p:cNvPr>
            <p:cNvPicPr>
              <a:picLocks noChangeAspect="1"/>
            </p:cNvPicPr>
            <p:nvPr userDrawn="1"/>
          </p:nvPicPr>
          <p:blipFill>
            <a:blip r:embed="rId35">
              <a:extLst>
                <a:ext uri="{BEBA8EAE-BF5A-486C-A8C5-ECC9F3942E4B}">
                  <a14:imgProps xmlns:a14="http://schemas.microsoft.com/office/drawing/2010/main">
                    <a14:imgLayer r:embed="rId3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341096" y="7434072"/>
              <a:ext cx="774271" cy="464563"/>
            </a:xfrm>
            <a:prstGeom prst="rect">
              <a:avLst/>
            </a:prstGeom>
          </p:spPr>
        </p:pic>
      </p:grpSp>
    </p:spTree>
    <p:extLst>
      <p:ext uri="{BB962C8B-B14F-4D97-AF65-F5344CB8AC3E}">
        <p14:creationId xmlns:p14="http://schemas.microsoft.com/office/powerpoint/2010/main" val="22909853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 id="2147483755" r:id="rId26"/>
    <p:sldLayoutId id="2147483756" r:id="rId27"/>
    <p:sldLayoutId id="2147483757" r:id="rId28"/>
    <p:sldLayoutId id="2147483758" r:id="rId29"/>
    <p:sldLayoutId id="2147483759" r:id="rId30"/>
    <p:sldLayoutId id="2147483760" r:id="rId31"/>
  </p:sldLayoutIdLst>
  <p:transition>
    <p:fade/>
  </p:transition>
  <p:txStyles>
    <p:titleStyle>
      <a:lvl1pPr algn="l" defTabSz="685799" rtl="0" eaLnBrk="1" latinLnBrk="0" hangingPunct="1">
        <a:lnSpc>
          <a:spcPct val="90000"/>
        </a:lnSpc>
        <a:spcBef>
          <a:spcPct val="0"/>
        </a:spcBef>
        <a:buNone/>
        <a:defRPr lang="en-US" sz="3000" b="0" kern="1200" cap="none" spc="-75" baseline="0" dirty="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3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3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99" rtl="0" eaLnBrk="1" latinLnBrk="0" hangingPunct="1">
        <a:defRPr sz="1300" kern="1200">
          <a:solidFill>
            <a:schemeClr val="tx1"/>
          </a:solidFill>
          <a:latin typeface="+mn-lt"/>
          <a:ea typeface="+mn-ea"/>
          <a:cs typeface="+mn-cs"/>
        </a:defRPr>
      </a:lvl1pPr>
      <a:lvl2pPr marL="342899" algn="l" defTabSz="685799" rtl="0" eaLnBrk="1" latinLnBrk="0" hangingPunct="1">
        <a:defRPr sz="1300" kern="1200">
          <a:solidFill>
            <a:schemeClr val="tx1"/>
          </a:solidFill>
          <a:latin typeface="+mn-lt"/>
          <a:ea typeface="+mn-ea"/>
          <a:cs typeface="+mn-cs"/>
        </a:defRPr>
      </a:lvl2pPr>
      <a:lvl3pPr marL="685799" algn="l" defTabSz="685799" rtl="0" eaLnBrk="1" latinLnBrk="0" hangingPunct="1">
        <a:defRPr sz="1300" kern="1200">
          <a:solidFill>
            <a:schemeClr val="tx1"/>
          </a:solidFill>
          <a:latin typeface="+mn-lt"/>
          <a:ea typeface="+mn-ea"/>
          <a:cs typeface="+mn-cs"/>
        </a:defRPr>
      </a:lvl3pPr>
      <a:lvl4pPr marL="1028698" algn="l" defTabSz="685799" rtl="0" eaLnBrk="1" latinLnBrk="0" hangingPunct="1">
        <a:defRPr sz="1300" kern="1200">
          <a:solidFill>
            <a:schemeClr val="tx1"/>
          </a:solidFill>
          <a:latin typeface="+mn-lt"/>
          <a:ea typeface="+mn-ea"/>
          <a:cs typeface="+mn-cs"/>
        </a:defRPr>
      </a:lvl4pPr>
      <a:lvl5pPr marL="1371597" algn="l" defTabSz="685799" rtl="0" eaLnBrk="1" latinLnBrk="0" hangingPunct="1">
        <a:defRPr sz="1300" kern="1200">
          <a:solidFill>
            <a:schemeClr val="tx1"/>
          </a:solidFill>
          <a:latin typeface="+mn-lt"/>
          <a:ea typeface="+mn-ea"/>
          <a:cs typeface="+mn-cs"/>
        </a:defRPr>
      </a:lvl5pPr>
      <a:lvl6pPr marL="1714497" algn="l" defTabSz="685799" rtl="0" eaLnBrk="1" latinLnBrk="0" hangingPunct="1">
        <a:defRPr sz="1300" kern="1200">
          <a:solidFill>
            <a:schemeClr val="tx1"/>
          </a:solidFill>
          <a:latin typeface="+mn-lt"/>
          <a:ea typeface="+mn-ea"/>
          <a:cs typeface="+mn-cs"/>
        </a:defRPr>
      </a:lvl6pPr>
      <a:lvl7pPr marL="2057396" algn="l" defTabSz="685799" rtl="0" eaLnBrk="1" latinLnBrk="0" hangingPunct="1">
        <a:defRPr sz="1300" kern="1200">
          <a:solidFill>
            <a:schemeClr val="tx1"/>
          </a:solidFill>
          <a:latin typeface="+mn-lt"/>
          <a:ea typeface="+mn-ea"/>
          <a:cs typeface="+mn-cs"/>
        </a:defRPr>
      </a:lvl7pPr>
      <a:lvl8pPr marL="2400295" algn="l" defTabSz="685799" rtl="0" eaLnBrk="1" latinLnBrk="0" hangingPunct="1">
        <a:defRPr sz="1300" kern="1200">
          <a:solidFill>
            <a:schemeClr val="tx1"/>
          </a:solidFill>
          <a:latin typeface="+mn-lt"/>
          <a:ea typeface="+mn-ea"/>
          <a:cs typeface="+mn-cs"/>
        </a:defRPr>
      </a:lvl8pPr>
      <a:lvl9pPr marL="2743195" algn="l" defTabSz="685799" rtl="0" eaLnBrk="1" latinLnBrk="0" hangingPunct="1">
        <a:defRPr sz="13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82880" tIns="146304" rIns="182880" bIns="146304"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1" cy="1539396"/>
          </a:xfrm>
          <a:prstGeom prst="rect">
            <a:avLst/>
          </a:prstGeom>
        </p:spPr>
        <p:txBody>
          <a:bodyPr vert="horz" wrap="square" lIns="182880" tIns="146304" rIns="182880" bIns="146304"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0FDFC8FA-734E-4738-BE0A-BCDED9314C3B}"/>
              </a:ext>
            </a:extLst>
          </p:cNvPr>
          <p:cNvPicPr>
            <a:picLocks noChangeAspect="1"/>
          </p:cNvPicPr>
          <p:nvPr userDrawn="1"/>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342855" y="4628827"/>
            <a:ext cx="672188" cy="153259"/>
          </a:xfrm>
          <a:prstGeom prst="rect">
            <a:avLst/>
          </a:prstGeom>
        </p:spPr>
      </p:pic>
      <p:sp>
        <p:nvSpPr>
          <p:cNvPr id="12" name="TextBox 3">
            <a:extLst>
              <a:ext uri="{FF2B5EF4-FFF2-40B4-BE49-F238E27FC236}">
                <a16:creationId xmlns:a16="http://schemas.microsoft.com/office/drawing/2014/main" id="{2F7499BE-DEF5-4196-A105-1F5D896515B0}"/>
              </a:ext>
            </a:extLst>
          </p:cNvPr>
          <p:cNvSpPr txBox="1">
            <a:spLocks noChangeArrowheads="1"/>
          </p:cNvSpPr>
          <p:nvPr userDrawn="1"/>
        </p:nvSpPr>
        <p:spPr bwMode="auto">
          <a:xfrm>
            <a:off x="3333751" y="4705457"/>
            <a:ext cx="2476500" cy="8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563" b="0" i="0" dirty="0">
                <a:solidFill>
                  <a:schemeClr val="tx1"/>
                </a:solidFill>
                <a:latin typeface="Amazon Ember" charset="0"/>
                <a:ea typeface="Amazon Ember" charset="0"/>
                <a:cs typeface="Amazon Ember" charset="0"/>
              </a:rPr>
              <a:t>© 2018, Amazon Web Services, Inc. or its affiliates. All rights reserved.</a:t>
            </a:r>
          </a:p>
        </p:txBody>
      </p:sp>
      <p:pic>
        <p:nvPicPr>
          <p:cNvPr id="7" name="Picture 6">
            <a:extLst>
              <a:ext uri="{FF2B5EF4-FFF2-40B4-BE49-F238E27FC236}">
                <a16:creationId xmlns:a16="http://schemas.microsoft.com/office/drawing/2014/main" id="{1ACC35C8-8AD6-4801-B2F3-0237170850E5}"/>
              </a:ext>
            </a:extLst>
          </p:cNvPr>
          <p:cNvPicPr>
            <a:picLocks noChangeAspect="1"/>
          </p:cNvPicPr>
          <p:nvPr userDrawn="1"/>
        </p:nvPicPr>
        <p:blipFill>
          <a:blip r:embed="rId28">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335163" y="4647363"/>
            <a:ext cx="483921" cy="289311"/>
          </a:xfrm>
          <a:prstGeom prst="rect">
            <a:avLst/>
          </a:prstGeom>
        </p:spPr>
      </p:pic>
    </p:spTree>
    <p:extLst>
      <p:ext uri="{BB962C8B-B14F-4D97-AF65-F5344CB8AC3E}">
        <p14:creationId xmlns:p14="http://schemas.microsoft.com/office/powerpoint/2010/main" val="1660258857"/>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Lst>
  <p:transition>
    <p:fade/>
  </p:transition>
  <p:hf sldNum="0" hdr="0" ftr="0" dt="0"/>
  <p:txStyles>
    <p:titleStyle>
      <a:lvl1pPr algn="l" defTabSz="685799" rtl="0" eaLnBrk="1" latinLnBrk="0" hangingPunct="1">
        <a:lnSpc>
          <a:spcPct val="90000"/>
        </a:lnSpc>
        <a:spcBef>
          <a:spcPct val="0"/>
        </a:spcBef>
        <a:buNone/>
        <a:defRPr lang="en-US" sz="3000" b="0" kern="1200" cap="none" spc="-75" baseline="0" dirty="0" smtClean="0">
          <a:ln w="3175">
            <a:noFill/>
          </a:ln>
          <a:solidFill>
            <a:schemeClr val="tx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99" rtl="0" eaLnBrk="1" latinLnBrk="0" hangingPunct="1">
        <a:defRPr sz="1324" kern="1200">
          <a:solidFill>
            <a:schemeClr val="tx1"/>
          </a:solidFill>
          <a:latin typeface="+mn-lt"/>
          <a:ea typeface="+mn-ea"/>
          <a:cs typeface="+mn-cs"/>
        </a:defRPr>
      </a:lvl1pPr>
      <a:lvl2pPr marL="342899" algn="l" defTabSz="685799" rtl="0" eaLnBrk="1" latinLnBrk="0" hangingPunct="1">
        <a:defRPr sz="1324" kern="1200">
          <a:solidFill>
            <a:schemeClr val="tx1"/>
          </a:solidFill>
          <a:latin typeface="+mn-lt"/>
          <a:ea typeface="+mn-ea"/>
          <a:cs typeface="+mn-cs"/>
        </a:defRPr>
      </a:lvl2pPr>
      <a:lvl3pPr marL="685799" algn="l" defTabSz="685799" rtl="0" eaLnBrk="1" latinLnBrk="0" hangingPunct="1">
        <a:defRPr sz="1324" kern="1200">
          <a:solidFill>
            <a:schemeClr val="tx1"/>
          </a:solidFill>
          <a:latin typeface="+mn-lt"/>
          <a:ea typeface="+mn-ea"/>
          <a:cs typeface="+mn-cs"/>
        </a:defRPr>
      </a:lvl3pPr>
      <a:lvl4pPr marL="1028698" algn="l" defTabSz="685799" rtl="0" eaLnBrk="1" latinLnBrk="0" hangingPunct="1">
        <a:defRPr sz="1324" kern="1200">
          <a:solidFill>
            <a:schemeClr val="tx1"/>
          </a:solidFill>
          <a:latin typeface="+mn-lt"/>
          <a:ea typeface="+mn-ea"/>
          <a:cs typeface="+mn-cs"/>
        </a:defRPr>
      </a:lvl4pPr>
      <a:lvl5pPr marL="1371597" algn="l" defTabSz="685799" rtl="0" eaLnBrk="1" latinLnBrk="0" hangingPunct="1">
        <a:defRPr sz="1324" kern="1200">
          <a:solidFill>
            <a:schemeClr val="tx1"/>
          </a:solidFill>
          <a:latin typeface="+mn-lt"/>
          <a:ea typeface="+mn-ea"/>
          <a:cs typeface="+mn-cs"/>
        </a:defRPr>
      </a:lvl5pPr>
      <a:lvl6pPr marL="1714497" algn="l" defTabSz="685799" rtl="0" eaLnBrk="1" latinLnBrk="0" hangingPunct="1">
        <a:defRPr sz="1324" kern="1200">
          <a:solidFill>
            <a:schemeClr val="tx1"/>
          </a:solidFill>
          <a:latin typeface="+mn-lt"/>
          <a:ea typeface="+mn-ea"/>
          <a:cs typeface="+mn-cs"/>
        </a:defRPr>
      </a:lvl6pPr>
      <a:lvl7pPr marL="2057396" algn="l" defTabSz="685799" rtl="0" eaLnBrk="1" latinLnBrk="0" hangingPunct="1">
        <a:defRPr sz="1324" kern="1200">
          <a:solidFill>
            <a:schemeClr val="tx1"/>
          </a:solidFill>
          <a:latin typeface="+mn-lt"/>
          <a:ea typeface="+mn-ea"/>
          <a:cs typeface="+mn-cs"/>
        </a:defRPr>
      </a:lvl7pPr>
      <a:lvl8pPr marL="2400295" algn="l" defTabSz="685799" rtl="0" eaLnBrk="1" latinLnBrk="0" hangingPunct="1">
        <a:defRPr sz="1324" kern="1200">
          <a:solidFill>
            <a:schemeClr val="tx1"/>
          </a:solidFill>
          <a:latin typeface="+mn-lt"/>
          <a:ea typeface="+mn-ea"/>
          <a:cs typeface="+mn-cs"/>
        </a:defRPr>
      </a:lvl8pPr>
      <a:lvl9pPr marL="2743195" algn="l" defTabSz="685799"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0">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95.png"/></Relationships>
</file>

<file path=ppt/slides/_rels/slide32.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image" Target="../media/image96.png"/><Relationship Id="rId7" Type="http://schemas.openxmlformats.org/officeDocument/2006/relationships/image" Target="../media/image100.emf"/><Relationship Id="rId12" Type="http://schemas.openxmlformats.org/officeDocument/2006/relationships/image" Target="../media/image105.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tiff"/><Relationship Id="rId5" Type="http://schemas.openxmlformats.org/officeDocument/2006/relationships/image" Target="../media/image98.png"/><Relationship Id="rId10" Type="http://schemas.openxmlformats.org/officeDocument/2006/relationships/image" Target="../media/image103.tiff"/><Relationship Id="rId4" Type="http://schemas.openxmlformats.org/officeDocument/2006/relationships/image" Target="../media/image97.png"/><Relationship Id="rId9" Type="http://schemas.openxmlformats.org/officeDocument/2006/relationships/image" Target="../media/image102.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9" Type="http://schemas.openxmlformats.org/officeDocument/2006/relationships/image" Target="../media/image65.gif"/><Relationship Id="rId21" Type="http://schemas.openxmlformats.org/officeDocument/2006/relationships/image" Target="../media/image47.png"/><Relationship Id="rId34" Type="http://schemas.openxmlformats.org/officeDocument/2006/relationships/image" Target="../media/image60.png"/><Relationship Id="rId42" Type="http://schemas.openxmlformats.org/officeDocument/2006/relationships/image" Target="../media/image68.png"/><Relationship Id="rId7" Type="http://schemas.openxmlformats.org/officeDocument/2006/relationships/image" Target="../media/image33.jpe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5.png"/><Relationship Id="rId41" Type="http://schemas.openxmlformats.org/officeDocument/2006/relationships/image" Target="../media/image67.jpe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32" Type="http://schemas.openxmlformats.org/officeDocument/2006/relationships/image" Target="../media/image58.png"/><Relationship Id="rId37" Type="http://schemas.openxmlformats.org/officeDocument/2006/relationships/image" Target="../media/image63.png"/><Relationship Id="rId40" Type="http://schemas.openxmlformats.org/officeDocument/2006/relationships/image" Target="../media/image66.jpe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jpeg"/><Relationship Id="rId28" Type="http://schemas.openxmlformats.org/officeDocument/2006/relationships/image" Target="../media/image54.png"/><Relationship Id="rId36" Type="http://schemas.openxmlformats.org/officeDocument/2006/relationships/image" Target="../media/image62.png"/><Relationship Id="rId10" Type="http://schemas.openxmlformats.org/officeDocument/2006/relationships/image" Target="../media/image36.png"/><Relationship Id="rId19" Type="http://schemas.openxmlformats.org/officeDocument/2006/relationships/image" Target="../media/image45.png"/><Relationship Id="rId31" Type="http://schemas.openxmlformats.org/officeDocument/2006/relationships/image" Target="../media/image57.png"/><Relationship Id="rId44" Type="http://schemas.openxmlformats.org/officeDocument/2006/relationships/image" Target="../media/image70.jpeg"/><Relationship Id="rId4" Type="http://schemas.openxmlformats.org/officeDocument/2006/relationships/image" Target="../media/image30.png"/><Relationship Id="rId9" Type="http://schemas.openxmlformats.org/officeDocument/2006/relationships/image" Target="../media/image35.jpeg"/><Relationship Id="rId14" Type="http://schemas.openxmlformats.org/officeDocument/2006/relationships/image" Target="../media/image40.png"/><Relationship Id="rId22" Type="http://schemas.openxmlformats.org/officeDocument/2006/relationships/image" Target="../media/image48.jpeg"/><Relationship Id="rId27" Type="http://schemas.openxmlformats.org/officeDocument/2006/relationships/image" Target="../media/image53.png"/><Relationship Id="rId30" Type="http://schemas.openxmlformats.org/officeDocument/2006/relationships/image" Target="../media/image56.png"/><Relationship Id="rId35" Type="http://schemas.openxmlformats.org/officeDocument/2006/relationships/image" Target="../media/image61.gif"/><Relationship Id="rId43" Type="http://schemas.openxmlformats.org/officeDocument/2006/relationships/image" Target="../media/image69.jpeg"/><Relationship Id="rId8" Type="http://schemas.openxmlformats.org/officeDocument/2006/relationships/image" Target="../media/image34.png"/><Relationship Id="rId3" Type="http://schemas.openxmlformats.org/officeDocument/2006/relationships/image" Target="../media/image29.pn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png"/><Relationship Id="rId33" Type="http://schemas.openxmlformats.org/officeDocument/2006/relationships/image" Target="../media/image59.png"/><Relationship Id="rId38" Type="http://schemas.openxmlformats.org/officeDocument/2006/relationships/image" Target="../media/image6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909506" y="1460825"/>
            <a:ext cx="7311627" cy="1978675"/>
          </a:xfrm>
        </p:spPr>
        <p:txBody>
          <a:bodyPr/>
          <a:lstStyle/>
          <a:p>
            <a:r>
              <a:rPr lang="en-US" dirty="0"/>
              <a:t>No Hassle NoSQL – Introduction to DynamoDB</a:t>
            </a:r>
          </a:p>
        </p:txBody>
      </p:sp>
      <p:sp>
        <p:nvSpPr>
          <p:cNvPr id="6" name="Text Placeholder 4">
            <a:extLst>
              <a:ext uri="{FF2B5EF4-FFF2-40B4-BE49-F238E27FC236}">
                <a16:creationId xmlns:a16="http://schemas.microsoft.com/office/drawing/2014/main" id="{88E07F34-613C-994D-864A-1FCF05FD0BF7}"/>
              </a:ext>
            </a:extLst>
          </p:cNvPr>
          <p:cNvSpPr txBox="1">
            <a:spLocks/>
          </p:cNvSpPr>
          <p:nvPr/>
        </p:nvSpPr>
        <p:spPr>
          <a:xfrm>
            <a:off x="1545113" y="3816436"/>
            <a:ext cx="6041582" cy="457200"/>
          </a:xfrm>
          <a:prstGeom prst="rect">
            <a:avLst/>
          </a:prstGeom>
        </p:spPr>
        <p:txBody>
          <a:bodyPr vert="horz" lIns="91440" tIns="45720" rIns="91440" bIns="45720" rtlCol="0" anchor="b">
            <a:noAutofit/>
          </a:bodyPr>
          <a:lstStyle>
            <a:lvl1pPr marL="0" indent="0" algn="ctr" defTabSz="457200" rtl="0" eaLnBrk="1" latinLnBrk="0" hangingPunct="1">
              <a:spcBef>
                <a:spcPct val="20000"/>
              </a:spcBef>
              <a:buFontTx/>
              <a:buNone/>
              <a:defRPr sz="1200" b="0" i="0" kern="1200" baseline="0">
                <a:solidFill>
                  <a:schemeClr val="bg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Pradyumna Dash</a:t>
            </a:r>
          </a:p>
          <a:p>
            <a:r>
              <a:rPr lang="en-US" dirty="0"/>
              <a:t>Solutions Architect, Amazon Web Services</a:t>
            </a:r>
          </a:p>
        </p:txBody>
      </p:sp>
    </p:spTree>
    <p:extLst>
      <p:ext uri="{BB962C8B-B14F-4D97-AF65-F5344CB8AC3E}">
        <p14:creationId xmlns:p14="http://schemas.microsoft.com/office/powerpoint/2010/main" val="292864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96738" y="4368800"/>
            <a:ext cx="1587500" cy="774700"/>
          </a:xfrm>
          <a:prstGeom prst="rect">
            <a:avLst/>
          </a:prstGeom>
        </p:spPr>
      </p:pic>
      <p:sp>
        <p:nvSpPr>
          <p:cNvPr id="20481" name="Title 1"/>
          <p:cNvSpPr>
            <a:spLocks noGrp="1"/>
          </p:cNvSpPr>
          <p:nvPr>
            <p:ph type="title"/>
          </p:nvPr>
        </p:nvSpPr>
        <p:spPr/>
        <p:txBody>
          <a:bodyPr/>
          <a:lstStyle/>
          <a:p>
            <a:r>
              <a:rPr lang="en-US" dirty="0">
                <a:solidFill>
                  <a:schemeClr val="bg1"/>
                </a:solidFill>
                <a:latin typeface="Arial" charset="0"/>
                <a:ea typeface="MS PGothic" charset="0"/>
              </a:rPr>
              <a:t>Local Secondary Index (LSI)</a:t>
            </a:r>
          </a:p>
        </p:txBody>
      </p:sp>
      <p:sp>
        <p:nvSpPr>
          <p:cNvPr id="20482" name="Content Placeholder 2"/>
          <p:cNvSpPr>
            <a:spLocks noGrp="1"/>
          </p:cNvSpPr>
          <p:nvPr>
            <p:ph idx="1"/>
          </p:nvPr>
        </p:nvSpPr>
        <p:spPr>
          <a:xfrm>
            <a:off x="341313" y="1009651"/>
            <a:ext cx="8204200" cy="736099"/>
          </a:xfrm>
        </p:spPr>
        <p:txBody>
          <a:bodyPr/>
          <a:lstStyle/>
          <a:p>
            <a:r>
              <a:rPr lang="en-US" dirty="0">
                <a:solidFill>
                  <a:schemeClr val="bg1"/>
                </a:solidFill>
                <a:latin typeface="Arial" charset="0"/>
                <a:ea typeface="MS PGothic" charset="0"/>
              </a:rPr>
              <a:t>Alternate sort key attribute</a:t>
            </a:r>
          </a:p>
          <a:p>
            <a:r>
              <a:rPr lang="en-US" dirty="0">
                <a:solidFill>
                  <a:schemeClr val="bg1"/>
                </a:solidFill>
                <a:latin typeface="Arial" charset="0"/>
                <a:ea typeface="MS PGothic" charset="0"/>
              </a:rPr>
              <a:t>Index is local to a partition key</a:t>
            </a:r>
          </a:p>
        </p:txBody>
      </p:sp>
      <p:graphicFrame>
        <p:nvGraphicFramePr>
          <p:cNvPr id="20" name="Table 19"/>
          <p:cNvGraphicFramePr>
            <a:graphicFrameLocks noGrp="1"/>
          </p:cNvGraphicFramePr>
          <p:nvPr/>
        </p:nvGraphicFramePr>
        <p:xfrm>
          <a:off x="1449388" y="2911477"/>
          <a:ext cx="3833812" cy="661046"/>
        </p:xfrm>
        <a:graphic>
          <a:graphicData uri="http://schemas.openxmlformats.org/drawingml/2006/table">
            <a:tbl>
              <a:tblPr/>
              <a:tblGrid>
                <a:gridCol w="1025670">
                  <a:extLst>
                    <a:ext uri="{9D8B030D-6E8A-4147-A177-3AD203B41FA5}">
                      <a16:colId xmlns:a16="http://schemas.microsoft.com/office/drawing/2014/main" val="20000"/>
                    </a:ext>
                  </a:extLst>
                </a:gridCol>
                <a:gridCol w="1153038">
                  <a:extLst>
                    <a:ext uri="{9D8B030D-6E8A-4147-A177-3AD203B41FA5}">
                      <a16:colId xmlns:a16="http://schemas.microsoft.com/office/drawing/2014/main" val="20001"/>
                    </a:ext>
                  </a:extLst>
                </a:gridCol>
                <a:gridCol w="1655104">
                  <a:extLst>
                    <a:ext uri="{9D8B030D-6E8A-4147-A177-3AD203B41FA5}">
                      <a16:colId xmlns:a16="http://schemas.microsoft.com/office/drawing/2014/main" val="20002"/>
                    </a:ext>
                  </a:extLst>
                </a:gridCol>
              </a:tblGrid>
              <a:tr h="661046">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700" marR="12700"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A3</a:t>
                      </a:r>
                    </a:p>
                    <a:p>
                      <a:pPr marL="0" algn="ctr" defTabSz="457200" rtl="0" eaLnBrk="1" fontAlgn="ctr" latinLnBrk="0" hangingPunct="1"/>
                      <a:r>
                        <a:rPr lang="en-US" sz="1400" b="1" i="0" u="none" strike="noStrike" kern="1200" dirty="0">
                          <a:solidFill>
                            <a:srgbClr val="FFFFFF"/>
                          </a:solidFill>
                          <a:effectLst/>
                          <a:latin typeface="+mn-lt"/>
                          <a:ea typeface="+mn-ea"/>
                          <a:cs typeface="+mn-cs"/>
                        </a:rPr>
                        <a:t>(sort)</a:t>
                      </a:r>
                    </a:p>
                  </a:txBody>
                  <a:tcPr marL="12700" marR="12700"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A2</a:t>
                      </a:r>
                    </a:p>
                    <a:p>
                      <a:pPr marL="0" algn="ctr" defTabSz="457200" rtl="0" eaLnBrk="1" fontAlgn="ctr" latinLnBrk="0" hangingPunct="1"/>
                      <a:r>
                        <a:rPr lang="en-US" sz="1400" b="1" i="0" u="none" strike="noStrike" kern="1200" dirty="0">
                          <a:solidFill>
                            <a:srgbClr val="FFFFFF"/>
                          </a:solidFill>
                          <a:effectLst/>
                          <a:latin typeface="+mn-lt"/>
                          <a:ea typeface="+mn-ea"/>
                          <a:cs typeface="+mn-cs"/>
                        </a:rPr>
                        <a:t>(item key)</a:t>
                      </a:r>
                    </a:p>
                  </a:txBody>
                  <a:tcPr marL="12700" marR="12700"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nvGraphicFramePr>
        <p:xfrm>
          <a:off x="1449389" y="2076451"/>
          <a:ext cx="3455988" cy="558800"/>
        </p:xfrm>
        <a:graphic>
          <a:graphicData uri="http://schemas.openxmlformats.org/drawingml/2006/table">
            <a:tbl>
              <a:tblPr/>
              <a:tblGrid>
                <a:gridCol w="1275270">
                  <a:extLst>
                    <a:ext uri="{9D8B030D-6E8A-4147-A177-3AD203B41FA5}">
                      <a16:colId xmlns:a16="http://schemas.microsoft.com/office/drawing/2014/main" val="20000"/>
                    </a:ext>
                  </a:extLst>
                </a:gridCol>
                <a:gridCol w="756321">
                  <a:extLst>
                    <a:ext uri="{9D8B030D-6E8A-4147-A177-3AD203B41FA5}">
                      <a16:colId xmlns:a16="http://schemas.microsoft.com/office/drawing/2014/main" val="20001"/>
                    </a:ext>
                  </a:extLst>
                </a:gridCol>
                <a:gridCol w="474799">
                  <a:extLst>
                    <a:ext uri="{9D8B030D-6E8A-4147-A177-3AD203B41FA5}">
                      <a16:colId xmlns:a16="http://schemas.microsoft.com/office/drawing/2014/main" val="20002"/>
                    </a:ext>
                  </a:extLst>
                </a:gridCol>
                <a:gridCol w="474799">
                  <a:extLst>
                    <a:ext uri="{9D8B030D-6E8A-4147-A177-3AD203B41FA5}">
                      <a16:colId xmlns:a16="http://schemas.microsoft.com/office/drawing/2014/main" val="20003"/>
                    </a:ext>
                  </a:extLst>
                </a:gridCol>
                <a:gridCol w="474799">
                  <a:extLst>
                    <a:ext uri="{9D8B030D-6E8A-4147-A177-3AD203B41FA5}">
                      <a16:colId xmlns:a16="http://schemas.microsoft.com/office/drawing/2014/main" val="20004"/>
                    </a:ext>
                  </a:extLst>
                </a:gridCol>
              </a:tblGrid>
              <a:tr h="558800">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703" marR="12703"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A2</a:t>
                      </a:r>
                    </a:p>
                    <a:p>
                      <a:pPr marL="0" algn="ctr" defTabSz="457200" rtl="0" eaLnBrk="1" fontAlgn="ctr" latinLnBrk="0" hangingPunct="1"/>
                      <a:r>
                        <a:rPr lang="en-US" sz="1400" b="1" i="0" u="none" strike="noStrike" kern="1200" dirty="0">
                          <a:solidFill>
                            <a:srgbClr val="FFFFFF"/>
                          </a:solidFill>
                          <a:effectLst/>
                          <a:latin typeface="+mn-lt"/>
                          <a:ea typeface="+mn-ea"/>
                          <a:cs typeface="+mn-cs"/>
                        </a:rPr>
                        <a:t>(sort)</a:t>
                      </a:r>
                    </a:p>
                  </a:txBody>
                  <a:tcPr marL="12703" marR="12703"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A3</a:t>
                      </a:r>
                    </a:p>
                  </a:txBody>
                  <a:tcPr marL="12703" marR="12703"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A4</a:t>
                      </a:r>
                    </a:p>
                  </a:txBody>
                  <a:tcPr marL="12703" marR="12703"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A5</a:t>
                      </a:r>
                    </a:p>
                  </a:txBody>
                  <a:tcPr marL="12703" marR="12703" marT="953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sp>
        <p:nvSpPr>
          <p:cNvPr id="20507" name="TextBox 21"/>
          <p:cNvSpPr txBox="1">
            <a:spLocks noChangeArrowheads="1"/>
          </p:cNvSpPr>
          <p:nvPr/>
        </p:nvSpPr>
        <p:spPr bwMode="auto">
          <a:xfrm>
            <a:off x="398463" y="3657600"/>
            <a:ext cx="67214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LSIs</a:t>
            </a:r>
          </a:p>
        </p:txBody>
      </p:sp>
      <p:graphicFrame>
        <p:nvGraphicFramePr>
          <p:cNvPr id="23" name="Table 22"/>
          <p:cNvGraphicFramePr>
            <a:graphicFrameLocks noGrp="1"/>
          </p:cNvGraphicFramePr>
          <p:nvPr/>
        </p:nvGraphicFramePr>
        <p:xfrm>
          <a:off x="1449394" y="3549650"/>
          <a:ext cx="4918075" cy="661036"/>
        </p:xfrm>
        <a:graphic>
          <a:graphicData uri="http://schemas.openxmlformats.org/drawingml/2006/table">
            <a:tbl>
              <a:tblPr/>
              <a:tblGrid>
                <a:gridCol w="1028487">
                  <a:extLst>
                    <a:ext uri="{9D8B030D-6E8A-4147-A177-3AD203B41FA5}">
                      <a16:colId xmlns:a16="http://schemas.microsoft.com/office/drawing/2014/main" val="20000"/>
                    </a:ext>
                  </a:extLst>
                </a:gridCol>
                <a:gridCol w="898729">
                  <a:extLst>
                    <a:ext uri="{9D8B030D-6E8A-4147-A177-3AD203B41FA5}">
                      <a16:colId xmlns:a16="http://schemas.microsoft.com/office/drawing/2014/main" val="20001"/>
                    </a:ext>
                  </a:extLst>
                </a:gridCol>
                <a:gridCol w="1464052">
                  <a:extLst>
                    <a:ext uri="{9D8B030D-6E8A-4147-A177-3AD203B41FA5}">
                      <a16:colId xmlns:a16="http://schemas.microsoft.com/office/drawing/2014/main" val="20002"/>
                    </a:ext>
                  </a:extLst>
                </a:gridCol>
                <a:gridCol w="1526807">
                  <a:extLst>
                    <a:ext uri="{9D8B030D-6E8A-4147-A177-3AD203B41FA5}">
                      <a16:colId xmlns:a16="http://schemas.microsoft.com/office/drawing/2014/main" val="20003"/>
                    </a:ext>
                  </a:extLst>
                </a:gridCol>
              </a:tblGrid>
              <a:tr h="661036">
                <a:tc>
                  <a:txBody>
                    <a:bodyPr/>
                    <a:lstStyle/>
                    <a:p>
                      <a:pPr algn="ctr" fontAlgn="ctr"/>
                      <a:r>
                        <a:rPr lang="en-US" sz="1400" b="1" i="0" u="none" strike="noStrike" dirty="0">
                          <a:solidFill>
                            <a:srgbClr val="FFFFFF"/>
                          </a:solidFill>
                          <a:effectLst/>
                          <a:latin typeface="+mn-lt"/>
                        </a:rPr>
                        <a:t>A1</a:t>
                      </a:r>
                    </a:p>
                    <a:p>
                      <a:pPr algn="ctr" fontAlgn="ctr"/>
                      <a:r>
                        <a:rPr lang="en-US" sz="1400" b="1" i="0" u="none" strike="noStrike" dirty="0">
                          <a:solidFill>
                            <a:srgbClr val="FFFFFF"/>
                          </a:solidFill>
                          <a:effectLst/>
                          <a:latin typeface="+mn-lt"/>
                        </a:rPr>
                        <a:t>(partition)</a:t>
                      </a:r>
                    </a:p>
                  </a:txBody>
                  <a:tcPr marL="12699" marR="12699" marT="95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ctr"/>
                      <a:r>
                        <a:rPr lang="en-US" sz="1400" b="1" i="0" u="none" strike="noStrike" dirty="0">
                          <a:solidFill>
                            <a:srgbClr val="FFFFFF"/>
                          </a:solidFill>
                          <a:effectLst/>
                          <a:latin typeface="+mn-lt"/>
                        </a:rPr>
                        <a:t>A4</a:t>
                      </a:r>
                    </a:p>
                    <a:p>
                      <a:pPr algn="ctr" fontAlgn="ctr"/>
                      <a:r>
                        <a:rPr lang="en-US" sz="1400" b="1" i="0" u="none" strike="noStrike" dirty="0">
                          <a:solidFill>
                            <a:srgbClr val="FFFFFF"/>
                          </a:solidFill>
                          <a:effectLst/>
                          <a:latin typeface="+mn-lt"/>
                        </a:rPr>
                        <a:t>(sort)</a:t>
                      </a:r>
                    </a:p>
                  </a:txBody>
                  <a:tcPr marL="12699" marR="12699" marT="95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ctr"/>
                      <a:r>
                        <a:rPr lang="en-US" sz="1400" b="1" i="0" u="none" strike="noStrike" dirty="0">
                          <a:solidFill>
                            <a:srgbClr val="FFFFFF"/>
                          </a:solidFill>
                          <a:effectLst/>
                          <a:latin typeface="+mn-lt"/>
                        </a:rPr>
                        <a:t>A2</a:t>
                      </a:r>
                    </a:p>
                    <a:p>
                      <a:pPr algn="ctr" fontAlgn="ctr"/>
                      <a:r>
                        <a:rPr lang="en-US" sz="1400" b="1" i="0" u="none" strike="noStrike" dirty="0">
                          <a:solidFill>
                            <a:srgbClr val="FFFFFF"/>
                          </a:solidFill>
                          <a:effectLst/>
                          <a:latin typeface="+mn-lt"/>
                        </a:rPr>
                        <a:t>(item key)</a:t>
                      </a:r>
                    </a:p>
                  </a:txBody>
                  <a:tcPr marL="12699" marR="12699" marT="95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fontAlgn="ctr"/>
                      <a:r>
                        <a:rPr lang="en-US" sz="1400" b="1" i="0" u="none" strike="noStrike" dirty="0">
                          <a:solidFill>
                            <a:srgbClr val="FFFFFF"/>
                          </a:solidFill>
                          <a:effectLst/>
                          <a:latin typeface="+mn-lt"/>
                        </a:rPr>
                        <a:t>A3</a:t>
                      </a:r>
                    </a:p>
                    <a:p>
                      <a:pPr algn="ctr" fontAlgn="ctr"/>
                      <a:r>
                        <a:rPr lang="en-US" sz="1400" b="1" i="0" u="none" strike="noStrike" dirty="0">
                          <a:solidFill>
                            <a:srgbClr val="FFFFFF"/>
                          </a:solidFill>
                          <a:effectLst/>
                          <a:latin typeface="+mn-lt"/>
                        </a:rPr>
                        <a:t>(projected)</a:t>
                      </a:r>
                    </a:p>
                  </a:txBody>
                  <a:tcPr marL="12699" marR="12699" marT="9526"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
        <p:nvSpPr>
          <p:cNvPr id="20520" name="Left Brace 23"/>
          <p:cNvSpPr>
            <a:spLocks/>
          </p:cNvSpPr>
          <p:nvPr/>
        </p:nvSpPr>
        <p:spPr bwMode="auto">
          <a:xfrm>
            <a:off x="1138244" y="2828925"/>
            <a:ext cx="200025" cy="2020888"/>
          </a:xfrm>
          <a:prstGeom prst="leftBrace">
            <a:avLst>
              <a:gd name="adj1" fmla="val 8326"/>
              <a:gd name="adj2" fmla="val 50000"/>
            </a:avLst>
          </a:prstGeom>
          <a:noFill/>
          <a:ln w="12700">
            <a:solidFill>
              <a:schemeClr val="accent1"/>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n-cs"/>
            </a:endParaRPr>
          </a:p>
        </p:txBody>
      </p:sp>
      <p:sp>
        <p:nvSpPr>
          <p:cNvPr id="20521" name="TextBox 24"/>
          <p:cNvSpPr txBox="1">
            <a:spLocks noChangeArrowheads="1"/>
          </p:cNvSpPr>
          <p:nvPr/>
        </p:nvSpPr>
        <p:spPr bwMode="auto">
          <a:xfrm>
            <a:off x="336553" y="2136775"/>
            <a:ext cx="77457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Table</a:t>
            </a:r>
          </a:p>
        </p:txBody>
      </p:sp>
      <p:sp>
        <p:nvSpPr>
          <p:cNvPr id="20522" name="Rectangle 25"/>
          <p:cNvSpPr>
            <a:spLocks noChangeArrowheads="1"/>
          </p:cNvSpPr>
          <p:nvPr/>
        </p:nvSpPr>
        <p:spPr bwMode="auto">
          <a:xfrm>
            <a:off x="5283206" y="2998790"/>
            <a:ext cx="1316145"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KEYS_ONLY</a:t>
            </a:r>
            <a:endParaRPr kumimoji="0" lang="en-US" sz="1600" b="0" i="0" u="none" strike="noStrike" kern="1200" cap="none" spc="0" normalizeH="0" baseline="0" noProof="0" dirty="0">
              <a:ln>
                <a:noFill/>
              </a:ln>
              <a:solidFill>
                <a:schemeClr val="bg1"/>
              </a:solidFill>
              <a:effectLst/>
              <a:uLnTx/>
              <a:uFillTx/>
              <a:latin typeface="Amazon Ember"/>
              <a:ea typeface="+mn-ea"/>
              <a:cs typeface="MS PGothic" charset="0"/>
            </a:endParaRPr>
          </a:p>
        </p:txBody>
      </p:sp>
      <p:sp>
        <p:nvSpPr>
          <p:cNvPr id="20523" name="Rectangle 26"/>
          <p:cNvSpPr>
            <a:spLocks noChangeArrowheads="1"/>
          </p:cNvSpPr>
          <p:nvPr/>
        </p:nvSpPr>
        <p:spPr bwMode="auto">
          <a:xfrm>
            <a:off x="6367466" y="3679825"/>
            <a:ext cx="13756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INCLUDE A3</a:t>
            </a:r>
            <a:r>
              <a:rPr kumimoji="0" lang="en-US" sz="1600" b="0" i="0" u="none" strike="noStrike" kern="1200" cap="none" spc="0" normalizeH="0" baseline="0" noProof="0" dirty="0">
                <a:ln>
                  <a:noFill/>
                </a:ln>
                <a:solidFill>
                  <a:schemeClr val="bg1"/>
                </a:solidFill>
                <a:effectLst/>
                <a:uLnTx/>
                <a:uFillTx/>
                <a:latin typeface="Amazon Ember"/>
                <a:ea typeface="+mn-ea"/>
                <a:cs typeface="MS PGothic" charset="0"/>
              </a:rPr>
              <a:t> </a:t>
            </a:r>
          </a:p>
        </p:txBody>
      </p:sp>
      <p:graphicFrame>
        <p:nvGraphicFramePr>
          <p:cNvPr id="28" name="Table 27"/>
          <p:cNvGraphicFramePr>
            <a:graphicFrameLocks noGrp="1"/>
          </p:cNvGraphicFramePr>
          <p:nvPr/>
        </p:nvGraphicFramePr>
        <p:xfrm>
          <a:off x="1449388" y="4227515"/>
          <a:ext cx="6019800" cy="661038"/>
        </p:xfrm>
        <a:graphic>
          <a:graphicData uri="http://schemas.openxmlformats.org/drawingml/2006/table">
            <a:tbl>
              <a:tblPr/>
              <a:tblGrid>
                <a:gridCol w="1027167">
                  <a:extLst>
                    <a:ext uri="{9D8B030D-6E8A-4147-A177-3AD203B41FA5}">
                      <a16:colId xmlns:a16="http://schemas.microsoft.com/office/drawing/2014/main" val="20000"/>
                    </a:ext>
                  </a:extLst>
                </a:gridCol>
                <a:gridCol w="783771">
                  <a:extLst>
                    <a:ext uri="{9D8B030D-6E8A-4147-A177-3AD203B41FA5}">
                      <a16:colId xmlns:a16="http://schemas.microsoft.com/office/drawing/2014/main" val="20001"/>
                    </a:ext>
                  </a:extLst>
                </a:gridCol>
                <a:gridCol w="1375720">
                  <a:extLst>
                    <a:ext uri="{9D8B030D-6E8A-4147-A177-3AD203B41FA5}">
                      <a16:colId xmlns:a16="http://schemas.microsoft.com/office/drawing/2014/main" val="20002"/>
                    </a:ext>
                  </a:extLst>
                </a:gridCol>
                <a:gridCol w="1434689">
                  <a:extLst>
                    <a:ext uri="{9D8B030D-6E8A-4147-A177-3AD203B41FA5}">
                      <a16:colId xmlns:a16="http://schemas.microsoft.com/office/drawing/2014/main" val="20003"/>
                    </a:ext>
                  </a:extLst>
                </a:gridCol>
                <a:gridCol w="1398453">
                  <a:extLst>
                    <a:ext uri="{9D8B030D-6E8A-4147-A177-3AD203B41FA5}">
                      <a16:colId xmlns:a16="http://schemas.microsoft.com/office/drawing/2014/main" val="20004"/>
                    </a:ext>
                  </a:extLst>
                </a:gridCol>
              </a:tblGrid>
              <a:tr h="661038">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701" marR="12701" marT="952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A5</a:t>
                      </a:r>
                    </a:p>
                    <a:p>
                      <a:pPr marL="0" algn="ctr" defTabSz="457200" rtl="0" eaLnBrk="1" fontAlgn="ctr" latinLnBrk="0" hangingPunct="1"/>
                      <a:r>
                        <a:rPr lang="en-US" sz="1400" b="1" i="0" u="none" strike="noStrike" kern="1200" dirty="0">
                          <a:solidFill>
                            <a:srgbClr val="FFFFFF"/>
                          </a:solidFill>
                          <a:effectLst/>
                          <a:latin typeface="+mn-lt"/>
                          <a:ea typeface="+mn-ea"/>
                          <a:cs typeface="+mn-cs"/>
                        </a:rPr>
                        <a:t>(sort)</a:t>
                      </a:r>
                    </a:p>
                  </a:txBody>
                  <a:tcPr marL="12701" marR="12701" marT="952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A2</a:t>
                      </a:r>
                    </a:p>
                    <a:p>
                      <a:pPr marL="0" algn="ctr" defTabSz="457200" rtl="0" eaLnBrk="1" fontAlgn="ctr" latinLnBrk="0" hangingPunct="1"/>
                      <a:r>
                        <a:rPr lang="en-US" sz="1400" b="1" i="0" u="none" strike="noStrike" kern="1200" dirty="0">
                          <a:solidFill>
                            <a:srgbClr val="FFFFFF"/>
                          </a:solidFill>
                          <a:effectLst/>
                          <a:latin typeface="+mn-lt"/>
                          <a:ea typeface="+mn-ea"/>
                          <a:cs typeface="+mn-cs"/>
                        </a:rPr>
                        <a:t>(item key)</a:t>
                      </a:r>
                    </a:p>
                  </a:txBody>
                  <a:tcPr marL="12701" marR="12701" marT="952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A3</a:t>
                      </a:r>
                    </a:p>
                    <a:p>
                      <a:pPr marL="0" algn="ctr" defTabSz="457200" rtl="0" eaLnBrk="1" fontAlgn="ctr" latinLnBrk="0" hangingPunct="1"/>
                      <a:r>
                        <a:rPr lang="en-US" sz="1400" b="1" i="0" u="none" strike="noStrike" kern="1200" dirty="0">
                          <a:solidFill>
                            <a:srgbClr val="FFFFFF"/>
                          </a:solidFill>
                          <a:effectLst/>
                          <a:latin typeface="+mn-lt"/>
                          <a:ea typeface="+mn-ea"/>
                          <a:cs typeface="+mn-cs"/>
                        </a:rPr>
                        <a:t>(projected)</a:t>
                      </a:r>
                    </a:p>
                  </a:txBody>
                  <a:tcPr marL="12701" marR="12701" marT="952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A4</a:t>
                      </a:r>
                    </a:p>
                    <a:p>
                      <a:pPr marL="0" algn="ctr" defTabSz="457200" rtl="0" eaLnBrk="1" fontAlgn="ctr" latinLnBrk="0" hangingPunct="1"/>
                      <a:r>
                        <a:rPr lang="en-US" sz="1400" b="1" i="0" u="none" strike="noStrike" kern="1200" dirty="0">
                          <a:solidFill>
                            <a:srgbClr val="FFFFFF"/>
                          </a:solidFill>
                          <a:effectLst/>
                          <a:latin typeface="+mn-lt"/>
                          <a:ea typeface="+mn-ea"/>
                          <a:cs typeface="+mn-cs"/>
                        </a:rPr>
                        <a:t>(projected)</a:t>
                      </a:r>
                    </a:p>
                  </a:txBody>
                  <a:tcPr marL="12701" marR="12701" marT="952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10000"/>
                  </a:ext>
                </a:extLst>
              </a:tr>
            </a:tbl>
          </a:graphicData>
        </a:graphic>
      </p:graphicFrame>
      <p:sp>
        <p:nvSpPr>
          <p:cNvPr id="20538" name="Rectangle 28"/>
          <p:cNvSpPr>
            <a:spLocks noChangeArrowheads="1"/>
          </p:cNvSpPr>
          <p:nvPr/>
        </p:nvSpPr>
        <p:spPr bwMode="auto">
          <a:xfrm>
            <a:off x="7469193" y="4349750"/>
            <a:ext cx="57579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ALL</a:t>
            </a:r>
            <a:r>
              <a:rPr kumimoji="0" lang="en-US" sz="1600" b="0" i="0" u="none" strike="noStrike" kern="1200" cap="none" spc="0" normalizeH="0" baseline="0" noProof="0" dirty="0">
                <a:ln>
                  <a:noFill/>
                </a:ln>
                <a:solidFill>
                  <a:schemeClr val="bg1"/>
                </a:solidFill>
                <a:effectLst/>
                <a:uLnTx/>
                <a:uFillTx/>
                <a:latin typeface="Amazon Ember"/>
                <a:ea typeface="+mn-ea"/>
                <a:cs typeface="MS PGothic" charset="0"/>
              </a:rPr>
              <a:t> </a:t>
            </a:r>
          </a:p>
        </p:txBody>
      </p:sp>
      <p:sp>
        <p:nvSpPr>
          <p:cNvPr id="31" name="TextBox 30"/>
          <p:cNvSpPr txBox="1"/>
          <p:nvPr/>
        </p:nvSpPr>
        <p:spPr>
          <a:xfrm>
            <a:off x="5384800" y="2041526"/>
            <a:ext cx="3454400" cy="592470"/>
          </a:xfrm>
          <a:prstGeom prst="rect">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74746"/>
                </a:solidFill>
                <a:effectLst/>
                <a:uLnTx/>
                <a:uFillTx/>
                <a:latin typeface="Amazon Ember"/>
                <a:ea typeface="+mn-ea"/>
                <a:cs typeface="+mn-cs"/>
              </a:rPr>
              <a:t>10 GB max per partition key, i.e. LSIs limit the # of range keys!</a:t>
            </a:r>
          </a:p>
        </p:txBody>
      </p:sp>
    </p:spTree>
    <p:extLst>
      <p:ext uri="{BB962C8B-B14F-4D97-AF65-F5344CB8AC3E}">
        <p14:creationId xmlns:p14="http://schemas.microsoft.com/office/powerpoint/2010/main" val="6087948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29581" y="4368800"/>
            <a:ext cx="1587500" cy="774700"/>
          </a:xfrm>
          <a:prstGeom prst="rect">
            <a:avLst/>
          </a:prstGeom>
        </p:spPr>
      </p:pic>
      <p:sp>
        <p:nvSpPr>
          <p:cNvPr id="22529" name="Title 1"/>
          <p:cNvSpPr>
            <a:spLocks noGrp="1"/>
          </p:cNvSpPr>
          <p:nvPr>
            <p:ph type="title"/>
          </p:nvPr>
        </p:nvSpPr>
        <p:spPr/>
        <p:txBody>
          <a:bodyPr/>
          <a:lstStyle/>
          <a:p>
            <a:r>
              <a:rPr lang="en-US" dirty="0">
                <a:solidFill>
                  <a:schemeClr val="bg1"/>
                </a:solidFill>
                <a:latin typeface="Arial" charset="0"/>
                <a:ea typeface="MS PGothic" charset="0"/>
              </a:rPr>
              <a:t>Global Secondary Index (GSI)</a:t>
            </a:r>
          </a:p>
        </p:txBody>
      </p:sp>
      <p:sp>
        <p:nvSpPr>
          <p:cNvPr id="22530" name="Content Placeholder 2"/>
          <p:cNvSpPr>
            <a:spLocks noGrp="1"/>
          </p:cNvSpPr>
          <p:nvPr>
            <p:ph idx="1"/>
          </p:nvPr>
        </p:nvSpPr>
        <p:spPr>
          <a:xfrm>
            <a:off x="341313" y="1009650"/>
            <a:ext cx="8204200" cy="1074653"/>
          </a:xfrm>
        </p:spPr>
        <p:txBody>
          <a:bodyPr/>
          <a:lstStyle/>
          <a:p>
            <a:r>
              <a:rPr lang="en-US" dirty="0">
                <a:solidFill>
                  <a:schemeClr val="bg1"/>
                </a:solidFill>
                <a:latin typeface="Arial" charset="0"/>
                <a:ea typeface="MS PGothic" charset="0"/>
              </a:rPr>
              <a:t>Alternate partition and/or sort key</a:t>
            </a:r>
          </a:p>
          <a:p>
            <a:r>
              <a:rPr lang="en-US" dirty="0">
                <a:solidFill>
                  <a:schemeClr val="bg1"/>
                </a:solidFill>
                <a:latin typeface="Arial" charset="0"/>
                <a:ea typeface="MS PGothic" charset="0"/>
              </a:rPr>
              <a:t>Index is across all partition keys</a:t>
            </a:r>
          </a:p>
          <a:p>
            <a:r>
              <a:rPr lang="en-US" dirty="0">
                <a:solidFill>
                  <a:schemeClr val="bg1"/>
                </a:solidFill>
                <a:latin typeface="Arial" charset="0"/>
                <a:ea typeface="MS PGothic" charset="0"/>
              </a:rPr>
              <a:t>Use composite sort keys for compound indexes</a:t>
            </a:r>
          </a:p>
        </p:txBody>
      </p:sp>
      <p:graphicFrame>
        <p:nvGraphicFramePr>
          <p:cNvPr id="5" name="Table 4"/>
          <p:cNvGraphicFramePr>
            <a:graphicFrameLocks noGrp="1"/>
          </p:cNvGraphicFramePr>
          <p:nvPr/>
        </p:nvGraphicFramePr>
        <p:xfrm>
          <a:off x="1527182" y="2368552"/>
          <a:ext cx="3348039" cy="661048"/>
        </p:xfrm>
        <a:graphic>
          <a:graphicData uri="http://schemas.openxmlformats.org/drawingml/2006/table">
            <a:tbl>
              <a:tblPr/>
              <a:tblGrid>
                <a:gridCol w="1121339">
                  <a:extLst>
                    <a:ext uri="{9D8B030D-6E8A-4147-A177-3AD203B41FA5}">
                      <a16:colId xmlns:a16="http://schemas.microsoft.com/office/drawing/2014/main" val="20000"/>
                    </a:ext>
                  </a:extLst>
                </a:gridCol>
                <a:gridCol w="556675">
                  <a:extLst>
                    <a:ext uri="{9D8B030D-6E8A-4147-A177-3AD203B41FA5}">
                      <a16:colId xmlns:a16="http://schemas.microsoft.com/office/drawing/2014/main" val="20001"/>
                    </a:ext>
                  </a:extLst>
                </a:gridCol>
                <a:gridCol w="556675">
                  <a:extLst>
                    <a:ext uri="{9D8B030D-6E8A-4147-A177-3AD203B41FA5}">
                      <a16:colId xmlns:a16="http://schemas.microsoft.com/office/drawing/2014/main" val="20002"/>
                    </a:ext>
                  </a:extLst>
                </a:gridCol>
                <a:gridCol w="556675">
                  <a:extLst>
                    <a:ext uri="{9D8B030D-6E8A-4147-A177-3AD203B41FA5}">
                      <a16:colId xmlns:a16="http://schemas.microsoft.com/office/drawing/2014/main" val="20003"/>
                    </a:ext>
                  </a:extLst>
                </a:gridCol>
                <a:gridCol w="556675">
                  <a:extLst>
                    <a:ext uri="{9D8B030D-6E8A-4147-A177-3AD203B41FA5}">
                      <a16:colId xmlns:a16="http://schemas.microsoft.com/office/drawing/2014/main" val="20004"/>
                    </a:ext>
                  </a:extLst>
                </a:gridCol>
              </a:tblGrid>
              <a:tr h="661048">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701" marR="12701" marT="953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A2</a:t>
                      </a:r>
                    </a:p>
                  </a:txBody>
                  <a:tcPr marL="12701" marR="12701" marT="953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A3</a:t>
                      </a:r>
                    </a:p>
                  </a:txBody>
                  <a:tcPr marL="12701" marR="12701" marT="953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A4</a:t>
                      </a:r>
                    </a:p>
                  </a:txBody>
                  <a:tcPr marL="12701" marR="12701" marT="953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A5</a:t>
                      </a:r>
                    </a:p>
                  </a:txBody>
                  <a:tcPr marL="12701" marR="12701" marT="9538"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nvPr>
        </p:nvGraphicFramePr>
        <p:xfrm>
          <a:off x="1527181" y="3700463"/>
          <a:ext cx="4933951" cy="563578"/>
        </p:xfrm>
        <a:graphic>
          <a:graphicData uri="http://schemas.openxmlformats.org/drawingml/2006/table">
            <a:tbl>
              <a:tblPr/>
              <a:tblGrid>
                <a:gridCol w="1060092">
                  <a:extLst>
                    <a:ext uri="{9D8B030D-6E8A-4147-A177-3AD203B41FA5}">
                      <a16:colId xmlns:a16="http://schemas.microsoft.com/office/drawing/2014/main" val="20000"/>
                    </a:ext>
                  </a:extLst>
                </a:gridCol>
                <a:gridCol w="968375">
                  <a:extLst>
                    <a:ext uri="{9D8B030D-6E8A-4147-A177-3AD203B41FA5}">
                      <a16:colId xmlns:a16="http://schemas.microsoft.com/office/drawing/2014/main" val="20001"/>
                    </a:ext>
                  </a:extLst>
                </a:gridCol>
                <a:gridCol w="1422260">
                  <a:extLst>
                    <a:ext uri="{9D8B030D-6E8A-4147-A177-3AD203B41FA5}">
                      <a16:colId xmlns:a16="http://schemas.microsoft.com/office/drawing/2014/main" val="20002"/>
                    </a:ext>
                  </a:extLst>
                </a:gridCol>
                <a:gridCol w="1483224">
                  <a:extLst>
                    <a:ext uri="{9D8B030D-6E8A-4147-A177-3AD203B41FA5}">
                      <a16:colId xmlns:a16="http://schemas.microsoft.com/office/drawing/2014/main" val="20003"/>
                    </a:ext>
                  </a:extLst>
                </a:gridCol>
              </a:tblGrid>
              <a:tr h="563578">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A5</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699" marR="12699" marT="949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A4</a:t>
                      </a:r>
                    </a:p>
                    <a:p>
                      <a:pPr marL="0" algn="ctr" defTabSz="457200" rtl="0" eaLnBrk="1" fontAlgn="ctr" latinLnBrk="0" hangingPunct="1"/>
                      <a:r>
                        <a:rPr lang="en-US" sz="1400" b="1" i="0" u="none" strike="noStrike" kern="1200" dirty="0">
                          <a:solidFill>
                            <a:srgbClr val="FFFFFF"/>
                          </a:solidFill>
                          <a:effectLst/>
                          <a:latin typeface="+mn-lt"/>
                          <a:ea typeface="+mn-ea"/>
                          <a:cs typeface="+mn-cs"/>
                        </a:rPr>
                        <a:t>(sort)</a:t>
                      </a:r>
                    </a:p>
                  </a:txBody>
                  <a:tcPr marL="12699" marR="12699" marT="949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(item key)</a:t>
                      </a:r>
                    </a:p>
                  </a:txBody>
                  <a:tcPr marL="12699" marR="12699" marT="949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A3</a:t>
                      </a:r>
                    </a:p>
                    <a:p>
                      <a:pPr marL="0" algn="ctr" defTabSz="457200" rtl="0" eaLnBrk="1" fontAlgn="ctr" latinLnBrk="0" hangingPunct="1"/>
                      <a:r>
                        <a:rPr lang="en-US" sz="1400" b="1" i="0" u="none" strike="noStrike" kern="1200" dirty="0">
                          <a:solidFill>
                            <a:srgbClr val="FFFFFF"/>
                          </a:solidFill>
                          <a:effectLst/>
                          <a:latin typeface="+mn-lt"/>
                          <a:ea typeface="+mn-ea"/>
                          <a:cs typeface="+mn-cs"/>
                        </a:rPr>
                        <a:t>(projected)</a:t>
                      </a:r>
                    </a:p>
                  </a:txBody>
                  <a:tcPr marL="12699" marR="12699" marT="949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
        <p:nvSpPr>
          <p:cNvPr id="22557" name="Rectangle 10"/>
          <p:cNvSpPr>
            <a:spLocks noChangeArrowheads="1"/>
          </p:cNvSpPr>
          <p:nvPr/>
        </p:nvSpPr>
        <p:spPr bwMode="auto">
          <a:xfrm>
            <a:off x="6461132" y="3775075"/>
            <a:ext cx="13756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INCLUDE A3</a:t>
            </a:r>
            <a:r>
              <a:rPr kumimoji="0" lang="en-US" sz="1600" b="0" i="0" u="none" strike="noStrike" kern="1200" cap="none" spc="0" normalizeH="0" baseline="0" noProof="0" dirty="0">
                <a:ln>
                  <a:noFill/>
                </a:ln>
                <a:solidFill>
                  <a:schemeClr val="bg1"/>
                </a:solidFill>
                <a:effectLst/>
                <a:uLnTx/>
                <a:uFillTx/>
                <a:latin typeface="Amazon Ember"/>
                <a:ea typeface="+mn-ea"/>
                <a:cs typeface="MS PGothic" charset="0"/>
              </a:rPr>
              <a:t> </a:t>
            </a:r>
          </a:p>
        </p:txBody>
      </p:sp>
      <p:graphicFrame>
        <p:nvGraphicFramePr>
          <p:cNvPr id="12" name="Table 11"/>
          <p:cNvGraphicFramePr>
            <a:graphicFrameLocks noGrp="1"/>
          </p:cNvGraphicFramePr>
          <p:nvPr>
            <p:extLst/>
          </p:nvPr>
        </p:nvGraphicFramePr>
        <p:xfrm>
          <a:off x="1527181" y="4264042"/>
          <a:ext cx="5991225" cy="574188"/>
        </p:xfrm>
        <a:graphic>
          <a:graphicData uri="http://schemas.openxmlformats.org/drawingml/2006/table">
            <a:tbl>
              <a:tblPr/>
              <a:tblGrid>
                <a:gridCol w="1070927">
                  <a:extLst>
                    <a:ext uri="{9D8B030D-6E8A-4147-A177-3AD203B41FA5}">
                      <a16:colId xmlns:a16="http://schemas.microsoft.com/office/drawing/2014/main" val="20000"/>
                    </a:ext>
                  </a:extLst>
                </a:gridCol>
                <a:gridCol w="811639">
                  <a:extLst>
                    <a:ext uri="{9D8B030D-6E8A-4147-A177-3AD203B41FA5}">
                      <a16:colId xmlns:a16="http://schemas.microsoft.com/office/drawing/2014/main" val="20001"/>
                    </a:ext>
                  </a:extLst>
                </a:gridCol>
                <a:gridCol w="1336123">
                  <a:extLst>
                    <a:ext uri="{9D8B030D-6E8A-4147-A177-3AD203B41FA5}">
                      <a16:colId xmlns:a16="http://schemas.microsoft.com/office/drawing/2014/main" val="20002"/>
                    </a:ext>
                  </a:extLst>
                </a:gridCol>
                <a:gridCol w="1413761">
                  <a:extLst>
                    <a:ext uri="{9D8B030D-6E8A-4147-A177-3AD203B41FA5}">
                      <a16:colId xmlns:a16="http://schemas.microsoft.com/office/drawing/2014/main" val="20003"/>
                    </a:ext>
                  </a:extLst>
                </a:gridCol>
                <a:gridCol w="1358775">
                  <a:extLst>
                    <a:ext uri="{9D8B030D-6E8A-4147-A177-3AD203B41FA5}">
                      <a16:colId xmlns:a16="http://schemas.microsoft.com/office/drawing/2014/main" val="20004"/>
                    </a:ext>
                  </a:extLst>
                </a:gridCol>
              </a:tblGrid>
              <a:tr h="574188">
                <a:tc>
                  <a:txBody>
                    <a:bodyPr/>
                    <a:lstStyle/>
                    <a:p>
                      <a:pPr algn="ctr" fontAlgn="ctr"/>
                      <a:r>
                        <a:rPr lang="en-US" sz="1400" b="1" i="0" u="none" strike="noStrike" dirty="0">
                          <a:solidFill>
                            <a:srgbClr val="FFFFFF"/>
                          </a:solidFill>
                          <a:effectLst/>
                          <a:latin typeface="+mn-lt"/>
                        </a:rPr>
                        <a:t>A4</a:t>
                      </a:r>
                    </a:p>
                    <a:p>
                      <a:pPr algn="ctr" fontAlgn="ctr"/>
                      <a:r>
                        <a:rPr lang="en-US" sz="1400" b="1" i="0" u="none" strike="noStrike" dirty="0">
                          <a:solidFill>
                            <a:srgbClr val="FFFFFF"/>
                          </a:solidFill>
                          <a:effectLst/>
                          <a:latin typeface="+mn-lt"/>
                        </a:rPr>
                        <a:t>(partition)</a:t>
                      </a:r>
                    </a:p>
                  </a:txBody>
                  <a:tcPr marL="12700" marR="12700" marT="95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ctr"/>
                      <a:r>
                        <a:rPr lang="en-US" sz="1400" b="1" i="0" u="none" strike="noStrike" dirty="0">
                          <a:solidFill>
                            <a:srgbClr val="FFFFFF"/>
                          </a:solidFill>
                          <a:effectLst/>
                          <a:latin typeface="+mn-lt"/>
                        </a:rPr>
                        <a:t>A5</a:t>
                      </a:r>
                    </a:p>
                    <a:p>
                      <a:pPr algn="ctr" fontAlgn="ctr"/>
                      <a:r>
                        <a:rPr lang="en-US" sz="1400" b="1" i="0" u="none" strike="noStrike" dirty="0">
                          <a:solidFill>
                            <a:srgbClr val="FFFFFF"/>
                          </a:solidFill>
                          <a:effectLst/>
                          <a:latin typeface="+mn-lt"/>
                        </a:rPr>
                        <a:t>(sort)</a:t>
                      </a:r>
                    </a:p>
                  </a:txBody>
                  <a:tcPr marL="12700" marR="12700" marT="95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algn="ctr" fontAlgn="ctr"/>
                      <a:r>
                        <a:rPr lang="en-US" sz="1400" b="1" i="0" u="none" strike="noStrike" dirty="0">
                          <a:solidFill>
                            <a:srgbClr val="FFFFFF"/>
                          </a:solidFill>
                          <a:effectLst/>
                          <a:latin typeface="+mn-lt"/>
                        </a:rPr>
                        <a:t>A1</a:t>
                      </a:r>
                    </a:p>
                    <a:p>
                      <a:pPr algn="ctr" fontAlgn="ctr"/>
                      <a:r>
                        <a:rPr lang="en-US" sz="1400" b="1" i="0" u="none" strike="noStrike" dirty="0">
                          <a:solidFill>
                            <a:srgbClr val="FFFFFF"/>
                          </a:solidFill>
                          <a:effectLst/>
                          <a:latin typeface="+mn-lt"/>
                        </a:rPr>
                        <a:t>(item key)</a:t>
                      </a:r>
                    </a:p>
                  </a:txBody>
                  <a:tcPr marL="12700" marR="12700" marT="95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algn="ctr" fontAlgn="ctr"/>
                      <a:r>
                        <a:rPr lang="en-US" sz="1400" b="1" i="0" u="none" strike="noStrike" dirty="0">
                          <a:solidFill>
                            <a:srgbClr val="FFFFFF"/>
                          </a:solidFill>
                          <a:effectLst/>
                          <a:latin typeface="+mn-lt"/>
                        </a:rPr>
                        <a:t>A2</a:t>
                      </a:r>
                    </a:p>
                    <a:p>
                      <a:pPr algn="ctr" fontAlgn="ctr"/>
                      <a:r>
                        <a:rPr lang="en-US" sz="1400" b="1" i="0" u="none" strike="noStrike" dirty="0">
                          <a:solidFill>
                            <a:srgbClr val="FFFFFF"/>
                          </a:solidFill>
                          <a:effectLst/>
                          <a:latin typeface="+mn-lt"/>
                        </a:rPr>
                        <a:t>(projected)</a:t>
                      </a:r>
                    </a:p>
                  </a:txBody>
                  <a:tcPr marL="12700" marR="12700" marT="95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gn="ctr" fontAlgn="ctr"/>
                      <a:r>
                        <a:rPr lang="en-US" sz="1400" b="1" i="0" u="none" strike="noStrike" dirty="0">
                          <a:solidFill>
                            <a:srgbClr val="FFFFFF"/>
                          </a:solidFill>
                          <a:effectLst/>
                          <a:latin typeface="+mn-lt"/>
                        </a:rPr>
                        <a:t>A3</a:t>
                      </a:r>
                    </a:p>
                    <a:p>
                      <a:pPr algn="ctr" fontAlgn="ctr"/>
                      <a:r>
                        <a:rPr lang="en-US" sz="1400" b="1" i="0" u="none" strike="noStrike" dirty="0">
                          <a:solidFill>
                            <a:srgbClr val="FFFFFF"/>
                          </a:solidFill>
                          <a:effectLst/>
                          <a:latin typeface="+mn-lt"/>
                        </a:rPr>
                        <a:t>(projected)</a:t>
                      </a:r>
                    </a:p>
                  </a:txBody>
                  <a:tcPr marL="12700" marR="12700" marT="95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0"/>
                  </a:ext>
                </a:extLst>
              </a:tr>
            </a:tbl>
          </a:graphicData>
        </a:graphic>
      </p:graphicFrame>
      <p:sp>
        <p:nvSpPr>
          <p:cNvPr id="22572" name="Rectangle 12"/>
          <p:cNvSpPr>
            <a:spLocks noChangeArrowheads="1"/>
          </p:cNvSpPr>
          <p:nvPr/>
        </p:nvSpPr>
        <p:spPr bwMode="auto">
          <a:xfrm>
            <a:off x="7518405" y="4325938"/>
            <a:ext cx="575799"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ALL</a:t>
            </a:r>
            <a:r>
              <a:rPr kumimoji="0" lang="en-US" sz="1600" b="0" i="0" u="none" strike="noStrike" kern="1200" cap="none" spc="0" normalizeH="0" baseline="0" noProof="0" dirty="0">
                <a:ln>
                  <a:noFill/>
                </a:ln>
                <a:solidFill>
                  <a:srgbClr val="474746"/>
                </a:solidFill>
                <a:effectLst/>
                <a:uLnTx/>
                <a:uFillTx/>
                <a:latin typeface="Amazon Ember"/>
                <a:ea typeface="+mn-ea"/>
                <a:cs typeface="MS PGothic" charset="0"/>
              </a:rPr>
              <a:t> </a:t>
            </a:r>
          </a:p>
        </p:txBody>
      </p:sp>
      <p:graphicFrame>
        <p:nvGraphicFramePr>
          <p:cNvPr id="14" name="Table 13"/>
          <p:cNvGraphicFramePr>
            <a:graphicFrameLocks noGrp="1"/>
          </p:cNvGraphicFramePr>
          <p:nvPr>
            <p:extLst/>
          </p:nvPr>
        </p:nvGraphicFramePr>
        <p:xfrm>
          <a:off x="1527182" y="3146429"/>
          <a:ext cx="2779713" cy="542894"/>
        </p:xfrm>
        <a:graphic>
          <a:graphicData uri="http://schemas.openxmlformats.org/drawingml/2006/table">
            <a:tbl>
              <a:tblPr/>
              <a:tblGrid>
                <a:gridCol w="1063524">
                  <a:extLst>
                    <a:ext uri="{9D8B030D-6E8A-4147-A177-3AD203B41FA5}">
                      <a16:colId xmlns:a16="http://schemas.microsoft.com/office/drawing/2014/main" val="20000"/>
                    </a:ext>
                  </a:extLst>
                </a:gridCol>
                <a:gridCol w="1716189">
                  <a:extLst>
                    <a:ext uri="{9D8B030D-6E8A-4147-A177-3AD203B41FA5}">
                      <a16:colId xmlns:a16="http://schemas.microsoft.com/office/drawing/2014/main" val="20001"/>
                    </a:ext>
                  </a:extLst>
                </a:gridCol>
              </a:tblGrid>
              <a:tr h="542894">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A2</a:t>
                      </a:r>
                    </a:p>
                    <a:p>
                      <a:pPr marL="0" algn="ctr" defTabSz="457200" rtl="0" eaLnBrk="1" fontAlgn="ctr" latinLnBrk="0" hangingPunct="1"/>
                      <a:r>
                        <a:rPr lang="en-US" sz="1400" b="1" i="0" u="none" strike="noStrike" kern="1200" dirty="0">
                          <a:solidFill>
                            <a:srgbClr val="FFFFFF"/>
                          </a:solidFill>
                          <a:effectLst/>
                          <a:latin typeface="+mn-lt"/>
                          <a:ea typeface="+mn-ea"/>
                          <a:cs typeface="+mn-cs"/>
                        </a:rPr>
                        <a:t>(partition)</a:t>
                      </a:r>
                    </a:p>
                  </a:txBody>
                  <a:tcPr marL="12697" marR="12697" marT="952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algn="ctr" defTabSz="457200" rtl="0" eaLnBrk="1" fontAlgn="ctr" latinLnBrk="0" hangingPunct="1"/>
                      <a:r>
                        <a:rPr lang="en-US" sz="1400" b="1" i="0" u="none" strike="noStrike" kern="1200" dirty="0">
                          <a:solidFill>
                            <a:srgbClr val="FFFFFF"/>
                          </a:solidFill>
                          <a:effectLst/>
                          <a:latin typeface="+mn-lt"/>
                          <a:ea typeface="+mn-ea"/>
                          <a:cs typeface="+mn-cs"/>
                        </a:rPr>
                        <a:t>A1</a:t>
                      </a:r>
                    </a:p>
                    <a:p>
                      <a:pPr marL="0" algn="ctr" defTabSz="457200" rtl="0" eaLnBrk="1" fontAlgn="ctr" latinLnBrk="0" hangingPunct="1"/>
                      <a:r>
                        <a:rPr lang="en-US" sz="1400" b="1" i="0" u="none" strike="noStrike" kern="1200" dirty="0">
                          <a:solidFill>
                            <a:srgbClr val="FFFFFF"/>
                          </a:solidFill>
                          <a:effectLst/>
                          <a:latin typeface="+mn-lt"/>
                          <a:ea typeface="+mn-ea"/>
                          <a:cs typeface="+mn-cs"/>
                        </a:rPr>
                        <a:t>(</a:t>
                      </a:r>
                      <a:r>
                        <a:rPr lang="en-US" sz="1400" b="1" i="0" u="none" strike="noStrike" kern="1200" dirty="0" err="1">
                          <a:solidFill>
                            <a:srgbClr val="FFFFFF"/>
                          </a:solidFill>
                          <a:effectLst/>
                          <a:latin typeface="+mn-lt"/>
                          <a:ea typeface="+mn-ea"/>
                          <a:cs typeface="+mn-cs"/>
                        </a:rPr>
                        <a:t>itemkey</a:t>
                      </a:r>
                      <a:r>
                        <a:rPr lang="en-US" sz="1400" b="1" i="0" u="none" strike="noStrike" kern="1200" dirty="0">
                          <a:solidFill>
                            <a:srgbClr val="FFFFFF"/>
                          </a:solidFill>
                          <a:effectLst/>
                          <a:latin typeface="+mn-lt"/>
                          <a:ea typeface="+mn-ea"/>
                          <a:cs typeface="+mn-cs"/>
                        </a:rPr>
                        <a:t>)</a:t>
                      </a:r>
                    </a:p>
                  </a:txBody>
                  <a:tcPr marL="12697" marR="12697" marT="9521"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bl>
          </a:graphicData>
        </a:graphic>
      </p:graphicFrame>
      <p:sp>
        <p:nvSpPr>
          <p:cNvPr id="22581" name="Rectangle 14"/>
          <p:cNvSpPr>
            <a:spLocks noChangeArrowheads="1"/>
          </p:cNvSpPr>
          <p:nvPr/>
        </p:nvSpPr>
        <p:spPr bwMode="auto">
          <a:xfrm>
            <a:off x="4306894" y="3203575"/>
            <a:ext cx="1316145"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bg1"/>
                </a:solidFill>
                <a:effectLst/>
                <a:uLnTx/>
                <a:uFillTx/>
                <a:latin typeface="Amazon Ember"/>
                <a:ea typeface="+mn-ea"/>
                <a:cs typeface="MS PGothic" charset="0"/>
              </a:rPr>
              <a:t>KEYS_ONLY</a:t>
            </a:r>
            <a:endParaRPr kumimoji="0" lang="en-US" sz="1600" b="0" i="0" u="none" strike="noStrike" kern="1200" cap="none" spc="0" normalizeH="0" baseline="0" noProof="0" dirty="0">
              <a:ln>
                <a:noFill/>
              </a:ln>
              <a:solidFill>
                <a:schemeClr val="bg1"/>
              </a:solidFill>
              <a:effectLst/>
              <a:uLnTx/>
              <a:uFillTx/>
              <a:latin typeface="Amazon Ember"/>
              <a:ea typeface="+mn-ea"/>
              <a:cs typeface="MS PGothic" charset="0"/>
            </a:endParaRPr>
          </a:p>
        </p:txBody>
      </p:sp>
      <p:sp>
        <p:nvSpPr>
          <p:cNvPr id="22582" name="TextBox 21"/>
          <p:cNvSpPr txBox="1">
            <a:spLocks noChangeArrowheads="1"/>
          </p:cNvSpPr>
          <p:nvPr/>
        </p:nvSpPr>
        <p:spPr bwMode="auto">
          <a:xfrm>
            <a:off x="398469" y="3657600"/>
            <a:ext cx="7106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GSIs</a:t>
            </a:r>
          </a:p>
        </p:txBody>
      </p:sp>
      <p:sp>
        <p:nvSpPr>
          <p:cNvPr id="22583" name="Left Brace 18"/>
          <p:cNvSpPr>
            <a:spLocks/>
          </p:cNvSpPr>
          <p:nvPr/>
        </p:nvSpPr>
        <p:spPr bwMode="auto">
          <a:xfrm>
            <a:off x="1138244" y="3095626"/>
            <a:ext cx="200025" cy="1739900"/>
          </a:xfrm>
          <a:prstGeom prst="leftBrace">
            <a:avLst>
              <a:gd name="adj1" fmla="val 8336"/>
              <a:gd name="adj2" fmla="val 50000"/>
            </a:avLst>
          </a:prstGeom>
          <a:noFill/>
          <a:ln w="12700">
            <a:solidFill>
              <a:schemeClr val="accent1"/>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n-cs"/>
            </a:endParaRPr>
          </a:p>
        </p:txBody>
      </p:sp>
      <p:sp>
        <p:nvSpPr>
          <p:cNvPr id="22584" name="TextBox 24"/>
          <p:cNvSpPr txBox="1">
            <a:spLocks noChangeArrowheads="1"/>
          </p:cNvSpPr>
          <p:nvPr/>
        </p:nvSpPr>
        <p:spPr bwMode="auto">
          <a:xfrm>
            <a:off x="336553" y="2424113"/>
            <a:ext cx="774571"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Table</a:t>
            </a:r>
          </a:p>
        </p:txBody>
      </p:sp>
      <p:sp>
        <p:nvSpPr>
          <p:cNvPr id="21" name="TextBox 20"/>
          <p:cNvSpPr txBox="1"/>
          <p:nvPr/>
        </p:nvSpPr>
        <p:spPr>
          <a:xfrm>
            <a:off x="6000756" y="2305050"/>
            <a:ext cx="2809875" cy="592470"/>
          </a:xfrm>
          <a:prstGeom prst="rect">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74746"/>
                </a:solidFill>
                <a:effectLst/>
                <a:uLnTx/>
                <a:uFillTx/>
                <a:latin typeface="Amazon Ember"/>
                <a:ea typeface="+mn-ea"/>
                <a:cs typeface="+mn-cs"/>
              </a:rPr>
              <a:t>RCUs/WCUs provisioned separately for GSIs </a:t>
            </a:r>
          </a:p>
        </p:txBody>
      </p:sp>
      <p:sp>
        <p:nvSpPr>
          <p:cNvPr id="22" name="TextBox 21"/>
          <p:cNvSpPr txBox="1"/>
          <p:nvPr/>
        </p:nvSpPr>
        <p:spPr>
          <a:xfrm>
            <a:off x="6000756" y="239713"/>
            <a:ext cx="2809875" cy="342401"/>
          </a:xfrm>
          <a:prstGeom prst="rect">
            <a:avLst/>
          </a:prstGeom>
          <a:ln w="12700">
            <a:solidFill>
              <a:schemeClr val="tx1"/>
            </a:solidFill>
          </a:ln>
        </p:spPr>
        <p:style>
          <a:lnRef idx="2">
            <a:schemeClr val="accent1"/>
          </a:lnRef>
          <a:fillRef idx="1">
            <a:schemeClr val="lt1"/>
          </a:fillRef>
          <a:effectRef idx="0">
            <a:schemeClr val="accent1"/>
          </a:effectRef>
          <a:fontRef idx="minor">
            <a:schemeClr val="dk1"/>
          </a:fontRef>
        </p:style>
        <p:txBody>
          <a:bodyPr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74746"/>
                </a:solidFill>
                <a:effectLst/>
                <a:uLnTx/>
                <a:uFillTx/>
                <a:latin typeface="Amazon Ember"/>
                <a:ea typeface="+mn-ea"/>
                <a:cs typeface="+mn-cs"/>
              </a:rPr>
              <a:t>Online indexing</a:t>
            </a:r>
          </a:p>
        </p:txBody>
      </p:sp>
    </p:spTree>
    <p:extLst>
      <p:ext uri="{BB962C8B-B14F-4D97-AF65-F5344CB8AC3E}">
        <p14:creationId xmlns:p14="http://schemas.microsoft.com/office/powerpoint/2010/main" val="1909208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9193C6A-5162-5C4B-99E6-C56CC17E41C9}"/>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bg1"/>
                </a:solidFill>
              </a:rPr>
              <a:t>Security</a:t>
            </a:r>
            <a:endParaRPr lang="en-US" sz="4400" b="1" dirty="0">
              <a:solidFill>
                <a:schemeClr val="bg1"/>
              </a:solidFill>
            </a:endParaRPr>
          </a:p>
        </p:txBody>
      </p:sp>
    </p:spTree>
    <p:extLst>
      <p:ext uri="{BB962C8B-B14F-4D97-AF65-F5344CB8AC3E}">
        <p14:creationId xmlns:p14="http://schemas.microsoft.com/office/powerpoint/2010/main" val="321998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DF4D-C805-5C4E-8223-1482A700CC6C}"/>
              </a:ext>
            </a:extLst>
          </p:cNvPr>
          <p:cNvSpPr txBox="1">
            <a:spLocks/>
          </p:cNvSpPr>
          <p:nvPr/>
        </p:nvSpPr>
        <p:spPr>
          <a:xfrm>
            <a:off x="334469" y="357069"/>
            <a:ext cx="8448675" cy="4699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000" dirty="0">
                <a:solidFill>
                  <a:srgbClr val="FFFFFF"/>
                </a:solidFill>
              </a:rPr>
              <a:t>Amazon Virtual Private Cloud</a:t>
            </a:r>
            <a:r>
              <a:rPr lang="en-US" sz="2000" dirty="0">
                <a:solidFill>
                  <a:schemeClr val="bg1"/>
                </a:solidFill>
              </a:rPr>
              <a:t> (Amazon VPC) Endpoints</a:t>
            </a:r>
          </a:p>
        </p:txBody>
      </p:sp>
      <p:sp>
        <p:nvSpPr>
          <p:cNvPr id="3" name="TextBox 2">
            <a:extLst>
              <a:ext uri="{FF2B5EF4-FFF2-40B4-BE49-F238E27FC236}">
                <a16:creationId xmlns:a16="http://schemas.microsoft.com/office/drawing/2014/main" id="{584F6DB5-E1C6-7046-AA71-85C18E3010AE}"/>
              </a:ext>
            </a:extLst>
          </p:cNvPr>
          <p:cNvSpPr txBox="1"/>
          <p:nvPr/>
        </p:nvSpPr>
        <p:spPr>
          <a:xfrm>
            <a:off x="4345172" y="1552262"/>
            <a:ext cx="4754288" cy="1408078"/>
          </a:xfrm>
          <a:prstGeom prst="rect">
            <a:avLst/>
          </a:prstGeom>
          <a:noFill/>
        </p:spPr>
        <p:txBody>
          <a:bodyPr wrap="square" rtlCol="0">
            <a:spAutoFit/>
          </a:bodyPr>
          <a:lstStyle/>
          <a:p>
            <a:pPr marL="214307" indent="-214307" defTabSz="342892">
              <a:buFont typeface="Arial" panose="020B0604020202020204" pitchFamily="34" charset="0"/>
              <a:buChar char="•"/>
            </a:pPr>
            <a:r>
              <a:rPr lang="en-US" sz="1600">
                <a:solidFill>
                  <a:schemeClr val="bg1"/>
                </a:solidFill>
              </a:rPr>
              <a:t>Access </a:t>
            </a:r>
            <a:r>
              <a:rPr lang="en-US" sz="1600">
                <a:solidFill>
                  <a:srgbClr val="FFFFFF"/>
                </a:solidFill>
              </a:rPr>
              <a:t>DynamoDB</a:t>
            </a:r>
            <a:r>
              <a:rPr lang="en-US" sz="1600">
                <a:solidFill>
                  <a:schemeClr val="bg1"/>
                </a:solidFill>
              </a:rPr>
              <a:t> </a:t>
            </a:r>
            <a:r>
              <a:rPr lang="en-US" sz="1600" dirty="0">
                <a:solidFill>
                  <a:schemeClr val="bg1"/>
                </a:solidFill>
              </a:rPr>
              <a:t>via secure Amazon </a:t>
            </a:r>
            <a:r>
              <a:rPr lang="en-US" sz="1600">
                <a:solidFill>
                  <a:schemeClr val="bg1"/>
                </a:solidFill>
              </a:rPr>
              <a:t>VPC </a:t>
            </a:r>
            <a:r>
              <a:rPr lang="en-US" sz="1600">
                <a:solidFill>
                  <a:srgbClr val="FFFFFF"/>
                </a:solidFill>
              </a:rPr>
              <a:t>endpoint</a:t>
            </a:r>
            <a:endParaRPr lang="en-US" sz="1600" dirty="0">
              <a:solidFill>
                <a:srgbClr val="FFFFFF"/>
              </a:solidFill>
              <a:latin typeface="Arial" panose="020B0604020202020204" pitchFamily="34" charset="0"/>
            </a:endParaRPr>
          </a:p>
          <a:p>
            <a:pPr marL="214307" indent="-214307" defTabSz="342892">
              <a:buFont typeface="Arial" panose="020B0604020202020204" pitchFamily="34" charset="0"/>
              <a:buChar char="•"/>
            </a:pPr>
            <a:endParaRPr lang="en-US" sz="800" dirty="0">
              <a:solidFill>
                <a:schemeClr val="bg1"/>
              </a:solidFill>
            </a:endParaRPr>
          </a:p>
          <a:p>
            <a:pPr marL="214307" indent="-214307" defTabSz="342892">
              <a:buFont typeface="Arial" panose="020B0604020202020204" pitchFamily="34" charset="0"/>
              <a:buChar char="•"/>
            </a:pPr>
            <a:r>
              <a:rPr lang="en-US" sz="1600" dirty="0">
                <a:solidFill>
                  <a:schemeClr val="bg1"/>
                </a:solidFill>
              </a:rPr>
              <a:t>Control access to tables via each VPC endpoint with unique IAM roles and permissions</a:t>
            </a:r>
          </a:p>
          <a:p>
            <a:pPr defTabSz="342892"/>
            <a:endParaRPr lang="en-US" sz="1350" dirty="0">
              <a:solidFill>
                <a:schemeClr val="bg1"/>
              </a:solidFill>
            </a:endParaRPr>
          </a:p>
        </p:txBody>
      </p:sp>
      <p:sp>
        <p:nvSpPr>
          <p:cNvPr id="4" name="Title 1">
            <a:extLst>
              <a:ext uri="{FF2B5EF4-FFF2-40B4-BE49-F238E27FC236}">
                <a16:creationId xmlns:a16="http://schemas.microsoft.com/office/drawing/2014/main" id="{07A4E928-46DB-A74B-A86D-6CFC8AB86F53}"/>
              </a:ext>
            </a:extLst>
          </p:cNvPr>
          <p:cNvSpPr txBox="1">
            <a:spLocks/>
          </p:cNvSpPr>
          <p:nvPr/>
        </p:nvSpPr>
        <p:spPr>
          <a:xfrm>
            <a:off x="4345171" y="1157658"/>
            <a:ext cx="4437973" cy="394604"/>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00" dirty="0">
                <a:solidFill>
                  <a:schemeClr val="accent1"/>
                </a:solidFill>
                <a:latin typeface="Arial" panose="020B0604020202020204" pitchFamily="34" charset="0"/>
                <a:cs typeface="Arial" panose="020B0604020202020204" pitchFamily="34" charset="0"/>
              </a:rPr>
              <a:t>Features</a:t>
            </a:r>
          </a:p>
        </p:txBody>
      </p:sp>
      <p:sp>
        <p:nvSpPr>
          <p:cNvPr id="5" name="Title 1">
            <a:extLst>
              <a:ext uri="{FF2B5EF4-FFF2-40B4-BE49-F238E27FC236}">
                <a16:creationId xmlns:a16="http://schemas.microsoft.com/office/drawing/2014/main" id="{C9A7ED6E-4D36-BA4D-91CB-C2F5CA7AA422}"/>
              </a:ext>
            </a:extLst>
          </p:cNvPr>
          <p:cNvSpPr txBox="1">
            <a:spLocks/>
          </p:cNvSpPr>
          <p:nvPr/>
        </p:nvSpPr>
        <p:spPr>
          <a:xfrm>
            <a:off x="4345172" y="2896425"/>
            <a:ext cx="4437973" cy="394604"/>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00" dirty="0">
                <a:solidFill>
                  <a:schemeClr val="accent1"/>
                </a:solidFill>
                <a:latin typeface="Arial" panose="020B0604020202020204" pitchFamily="34" charset="0"/>
                <a:cs typeface="Arial" panose="020B0604020202020204" pitchFamily="34" charset="0"/>
              </a:rPr>
              <a:t>Key Benefits</a:t>
            </a:r>
            <a:endParaRPr lang="en-US" sz="1800" dirty="0">
              <a:solidFill>
                <a:schemeClr val="accent1"/>
              </a:solidFill>
            </a:endParaRPr>
          </a:p>
        </p:txBody>
      </p:sp>
      <p:sp>
        <p:nvSpPr>
          <p:cNvPr id="6" name="TextBox 5">
            <a:extLst>
              <a:ext uri="{FF2B5EF4-FFF2-40B4-BE49-F238E27FC236}">
                <a16:creationId xmlns:a16="http://schemas.microsoft.com/office/drawing/2014/main" id="{2C0D883B-20FF-B845-A579-41609A1BDAAA}"/>
              </a:ext>
            </a:extLst>
          </p:cNvPr>
          <p:cNvSpPr txBox="1"/>
          <p:nvPr/>
        </p:nvSpPr>
        <p:spPr>
          <a:xfrm>
            <a:off x="4345172" y="3291029"/>
            <a:ext cx="4767410" cy="1200329"/>
          </a:xfrm>
          <a:prstGeom prst="rect">
            <a:avLst/>
          </a:prstGeom>
          <a:noFill/>
        </p:spPr>
        <p:txBody>
          <a:bodyPr wrap="square" rtlCol="0">
            <a:spAutoFit/>
          </a:bodyPr>
          <a:lstStyle/>
          <a:p>
            <a:pPr marL="285736" indent="-285736" defTabSz="457178">
              <a:buFont typeface="Arial" panose="020B0604020202020204" pitchFamily="34" charset="0"/>
              <a:buChar char="•"/>
            </a:pPr>
            <a:r>
              <a:rPr lang="en-US" sz="1600" dirty="0">
                <a:solidFill>
                  <a:schemeClr val="bg1"/>
                </a:solidFill>
              </a:rPr>
              <a:t>Turn off access from public internet gateways enhancing privacy </a:t>
            </a:r>
            <a:r>
              <a:rPr lang="en-US" sz="1600">
                <a:solidFill>
                  <a:schemeClr val="bg1"/>
                </a:solidFill>
              </a:rPr>
              <a:t>and </a:t>
            </a:r>
            <a:r>
              <a:rPr lang="en-US" sz="1600">
                <a:solidFill>
                  <a:srgbClr val="FFFFFF"/>
                </a:solidFill>
              </a:rPr>
              <a:t>security</a:t>
            </a:r>
            <a:endParaRPr lang="en-US" sz="1600" dirty="0">
              <a:solidFill>
                <a:srgbClr val="FFFFFF"/>
              </a:solidFill>
              <a:latin typeface="Arial" panose="020B0604020202020204" pitchFamily="34" charset="0"/>
            </a:endParaRPr>
          </a:p>
          <a:p>
            <a:pPr marL="285736" indent="-285736" defTabSz="457178">
              <a:buFont typeface="Arial" panose="020B0604020202020204" pitchFamily="34" charset="0"/>
              <a:buChar char="•"/>
            </a:pPr>
            <a:endParaRPr lang="en-US" sz="800" dirty="0">
              <a:solidFill>
                <a:schemeClr val="bg1"/>
              </a:solidFill>
            </a:endParaRPr>
          </a:p>
          <a:p>
            <a:pPr marL="285736" indent="-285736" defTabSz="457178">
              <a:buFont typeface="Arial" panose="020B0604020202020204" pitchFamily="34" charset="0"/>
              <a:buChar char="•"/>
            </a:pPr>
            <a:r>
              <a:rPr lang="en-US" sz="1600" dirty="0">
                <a:solidFill>
                  <a:schemeClr val="bg1"/>
                </a:solidFill>
              </a:rPr>
              <a:t>Fast, secure data transfer between Amazon VPC </a:t>
            </a:r>
            <a:r>
              <a:rPr lang="en-US" sz="1600">
                <a:solidFill>
                  <a:schemeClr val="bg1"/>
                </a:solidFill>
              </a:rPr>
              <a:t>and </a:t>
            </a:r>
            <a:r>
              <a:rPr lang="en-US" sz="1600">
                <a:solidFill>
                  <a:srgbClr val="FFFFFF"/>
                </a:solidFill>
              </a:rPr>
              <a:t>DynamoDB</a:t>
            </a:r>
            <a:endParaRPr lang="en-US" sz="1600" dirty="0">
              <a:solidFill>
                <a:srgbClr val="FFFFFF"/>
              </a:solidFill>
              <a:latin typeface="Arial" panose="020B0604020202020204" pitchFamily="34" charset="0"/>
            </a:endParaRPr>
          </a:p>
        </p:txBody>
      </p:sp>
      <p:pic>
        <p:nvPicPr>
          <p:cNvPr id="7" name="Picture 2" descr="http://s3.amazonaws.com/dynamodb-preview-vpc-endpoint/images/ddb-yes-vpc-endpoint.png">
            <a:extLst>
              <a:ext uri="{FF2B5EF4-FFF2-40B4-BE49-F238E27FC236}">
                <a16:creationId xmlns:a16="http://schemas.microsoft.com/office/drawing/2014/main" id="{46EF3C2C-A0AE-1849-850D-E9E3BB2C7C3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222701" y="1552262"/>
            <a:ext cx="3910263" cy="218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64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Title 5">
            <a:extLst>
              <a:ext uri="{FF2B5EF4-FFF2-40B4-BE49-F238E27FC236}">
                <a16:creationId xmlns:a16="http://schemas.microsoft.com/office/drawing/2014/main" id="{F5256811-2F3C-7145-AD3B-3D636AD7D6F3}"/>
              </a:ext>
            </a:extLst>
          </p:cNvPr>
          <p:cNvSpPr txBox="1">
            <a:spLocks/>
          </p:cNvSpPr>
          <p:nvPr/>
        </p:nvSpPr>
        <p:spPr>
          <a:xfrm>
            <a:off x="622173" y="347663"/>
            <a:ext cx="8448675" cy="4699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Amazon Ember Regular" charset="0"/>
                <a:ea typeface="+mj-ea"/>
              </a:rPr>
              <a:t>Amazon DynamoDB</a:t>
            </a:r>
            <a:r>
              <a:rPr lang="en-US" sz="2000" b="1" dirty="0">
                <a:solidFill>
                  <a:srgbClr val="FFFFFF"/>
                </a:solidFill>
              </a:rPr>
              <a:t> </a:t>
            </a:r>
            <a:r>
              <a:rPr kumimoji="0" lang="en-US" sz="2000" b="1" i="0" u="none" strike="noStrike" kern="1200" cap="none" spc="0" normalizeH="0" baseline="0" noProof="0" dirty="0">
                <a:ln>
                  <a:noFill/>
                </a:ln>
                <a:solidFill>
                  <a:srgbClr val="FFFFFF"/>
                </a:solidFill>
                <a:effectLst/>
                <a:uLnTx/>
                <a:uFillTx/>
                <a:latin typeface="Amazon Ember Regular" charset="0"/>
                <a:ea typeface="+mj-ea"/>
              </a:rPr>
              <a:t>Encryption at rest</a:t>
            </a:r>
          </a:p>
        </p:txBody>
      </p:sp>
      <p:grpSp>
        <p:nvGrpSpPr>
          <p:cNvPr id="35" name="Group 34">
            <a:extLst>
              <a:ext uri="{FF2B5EF4-FFF2-40B4-BE49-F238E27FC236}">
                <a16:creationId xmlns:a16="http://schemas.microsoft.com/office/drawing/2014/main" id="{E29A9FD0-E041-1D49-826C-4D6C640229BB}"/>
              </a:ext>
            </a:extLst>
          </p:cNvPr>
          <p:cNvGrpSpPr/>
          <p:nvPr/>
        </p:nvGrpSpPr>
        <p:grpSpPr>
          <a:xfrm>
            <a:off x="752622" y="1715642"/>
            <a:ext cx="1726275" cy="712934"/>
            <a:chOff x="651165" y="2864220"/>
            <a:chExt cx="1726275" cy="712934"/>
          </a:xfrm>
        </p:grpSpPr>
        <p:sp>
          <p:nvSpPr>
            <p:cNvPr id="36" name="TextBox 35">
              <a:extLst>
                <a:ext uri="{FF2B5EF4-FFF2-40B4-BE49-F238E27FC236}">
                  <a16:creationId xmlns:a16="http://schemas.microsoft.com/office/drawing/2014/main" id="{6FCCBB46-8DBC-6642-AF68-6FF84764FF9A}"/>
                </a:ext>
              </a:extLst>
            </p:cNvPr>
            <p:cNvSpPr txBox="1"/>
            <p:nvPr/>
          </p:nvSpPr>
          <p:spPr>
            <a:xfrm>
              <a:off x="1261713" y="3022044"/>
              <a:ext cx="1115727" cy="523220"/>
            </a:xfrm>
            <a:prstGeom prst="rect">
              <a:avLst/>
            </a:prstGeom>
            <a:noFill/>
          </p:spPr>
          <p:txBody>
            <a:bodyPr wrap="square" rtlCol="0">
              <a:spAutoFit/>
            </a:bodyPr>
            <a:lstStyle>
              <a:defPPr>
                <a:defRPr lang="en-US"/>
              </a:defPPr>
              <a:lvl1pPr>
                <a:defRPr sz="1400">
                  <a:latin typeface="Amazon Ember" panose="02000000000000000000" pitchFamily="2" charset="0"/>
                  <a:ea typeface="Amazon Ember" panose="02000000000000000000" pitchFamily="2"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mazon Ember" panose="02000000000000000000" pitchFamily="2" charset="0"/>
                </a:rPr>
                <a:t>Server-side </a:t>
              </a:r>
            </a:p>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strike="noStrike" kern="0" cap="none" spc="0" normalizeH="0" baseline="0" noProof="0">
                  <a:ln>
                    <a:noFill/>
                  </a:ln>
                  <a:solidFill>
                    <a:srgbClr val="FFFFFF"/>
                  </a:solidFill>
                  <a:effectLst/>
                  <a:uLnTx/>
                  <a:uFillTx/>
                </a:rPr>
                <a:t>encryption</a:t>
              </a:r>
              <a:endParaRPr kumimoji="0" lang="en-US" sz="1400" b="0" i="0" strike="noStrike" kern="0" cap="none" spc="0" normalizeH="0" baseline="0" noProof="0" dirty="0">
                <a:ln>
                  <a:noFill/>
                </a:ln>
                <a:solidFill>
                  <a:srgbClr val="FFFFFF"/>
                </a:solidFill>
                <a:effectLst/>
                <a:uLnTx/>
                <a:uFillTx/>
              </a:endParaRPr>
            </a:p>
          </p:txBody>
        </p:sp>
        <p:pic>
          <p:nvPicPr>
            <p:cNvPr id="37" name="Graphic 18">
              <a:extLst>
                <a:ext uri="{FF2B5EF4-FFF2-40B4-BE49-F238E27FC236}">
                  <a16:creationId xmlns:a16="http://schemas.microsoft.com/office/drawing/2014/main" id="{8127F394-2B76-3342-AEBE-AC8822CFA76E}"/>
                </a:ext>
              </a:extLst>
            </p:cNvPr>
            <p:cNvPicPr>
              <a:picLocks noChangeAspect="1"/>
            </p:cNvPicPr>
            <p:nvPr/>
          </p:nvPicPr>
          <p:blipFill>
            <a:blip r:embed="rId3" cstate="screen">
              <a:biLevel thresh="25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1165" y="2864220"/>
              <a:ext cx="499051" cy="712934"/>
            </a:xfrm>
            <a:prstGeom prst="rect">
              <a:avLst/>
            </a:prstGeom>
            <a:ln>
              <a:noFill/>
            </a:ln>
          </p:spPr>
        </p:pic>
      </p:grpSp>
      <p:sp>
        <p:nvSpPr>
          <p:cNvPr id="38" name="TextBox 37">
            <a:extLst>
              <a:ext uri="{FF2B5EF4-FFF2-40B4-BE49-F238E27FC236}">
                <a16:creationId xmlns:a16="http://schemas.microsoft.com/office/drawing/2014/main" id="{34CBED32-E7CE-2741-9B96-76186BD8EF30}"/>
              </a:ext>
            </a:extLst>
          </p:cNvPr>
          <p:cNvSpPr txBox="1"/>
          <p:nvPr/>
        </p:nvSpPr>
        <p:spPr>
          <a:xfrm>
            <a:off x="4161917" y="1717315"/>
            <a:ext cx="1256082" cy="738664"/>
          </a:xfrm>
          <a:prstGeom prst="rect">
            <a:avLst/>
          </a:prstGeom>
          <a:noFill/>
        </p:spPr>
        <p:txBody>
          <a:bodyPr wrap="square" rtlCol="0">
            <a:spAutoFit/>
          </a:bodyPr>
          <a:lstStyle>
            <a:defPPr>
              <a:defRPr lang="en-US"/>
            </a:defPPr>
            <a:lvl1pPr>
              <a:defRPr sz="1400">
                <a:latin typeface="Amazon Ember" panose="02000000000000000000" pitchFamily="2" charset="0"/>
                <a:ea typeface="Amazon Ember" panose="02000000000000000000" pitchFamily="2"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strike="noStrike" kern="0" cap="none" spc="0" normalizeH="0" baseline="0" noProof="0">
                <a:ln>
                  <a:noFill/>
                </a:ln>
                <a:solidFill>
                  <a:srgbClr val="FFFFFF"/>
                </a:solidFill>
                <a:effectLst/>
                <a:uLnTx/>
                <a:uFillTx/>
                <a:latin typeface="Amazon Ember" panose="02000000000000000000" pitchFamily="2" charset="0"/>
              </a:rPr>
              <a:t>Support</a:t>
            </a:r>
            <a:r>
              <a:rPr kumimoji="0" lang="en-US" sz="1400" b="0" i="0" u="none" strike="noStrike" kern="0" cap="none" spc="0" normalizeH="0" baseline="0" noProof="0">
                <a:ln>
                  <a:noFill/>
                </a:ln>
                <a:solidFill>
                  <a:srgbClr val="FFFFFF"/>
                </a:solidFill>
                <a:effectLst/>
                <a:uLnTx/>
                <a:uFillTx/>
                <a:latin typeface="Amazon Ember" panose="02000000000000000000" pitchFamily="2" charset="0"/>
              </a:rPr>
              <a:t> compliance </a:t>
            </a:r>
            <a:r>
              <a:rPr kumimoji="0" lang="en-US" sz="1400" b="0" i="0" strike="noStrike" kern="0" cap="none" spc="0" normalizeH="0" baseline="0" noProof="0">
                <a:ln>
                  <a:noFill/>
                </a:ln>
                <a:solidFill>
                  <a:srgbClr val="FFFFFF"/>
                </a:solidFill>
                <a:effectLst/>
                <a:uLnTx/>
                <a:uFillTx/>
              </a:rPr>
              <a:t>certifications</a:t>
            </a:r>
            <a:endParaRPr kumimoji="0" lang="en-US" sz="1400" b="0" i="0" strike="noStrike" kern="0" cap="none" spc="0" normalizeH="0" baseline="0" noProof="0" dirty="0">
              <a:ln>
                <a:noFill/>
              </a:ln>
              <a:solidFill>
                <a:srgbClr val="FFFFFF"/>
              </a:solidFill>
              <a:effectLst/>
              <a:uLnTx/>
              <a:uFillTx/>
            </a:endParaRPr>
          </a:p>
        </p:txBody>
      </p:sp>
      <p:sp>
        <p:nvSpPr>
          <p:cNvPr id="39" name="TextBox 38">
            <a:extLst>
              <a:ext uri="{FF2B5EF4-FFF2-40B4-BE49-F238E27FC236}">
                <a16:creationId xmlns:a16="http://schemas.microsoft.com/office/drawing/2014/main" id="{C517BB58-651A-6B45-ACC5-6FA708955934}"/>
              </a:ext>
            </a:extLst>
          </p:cNvPr>
          <p:cNvSpPr txBox="1"/>
          <p:nvPr/>
        </p:nvSpPr>
        <p:spPr>
          <a:xfrm>
            <a:off x="7259837" y="1873467"/>
            <a:ext cx="1392128" cy="523220"/>
          </a:xfrm>
          <a:prstGeom prst="rect">
            <a:avLst/>
          </a:prstGeom>
          <a:noFill/>
        </p:spPr>
        <p:txBody>
          <a:bodyPr wrap="square" rtlCol="0">
            <a:spAutoFit/>
          </a:bodyPr>
          <a:lstStyle>
            <a:defPPr>
              <a:defRPr lang="en-US"/>
            </a:defPPr>
            <a:lvl1pPr>
              <a:defRPr sz="1400">
                <a:latin typeface="Amazon Ember" panose="02000000000000000000" pitchFamily="2" charset="0"/>
                <a:ea typeface="Amazon Ember" panose="02000000000000000000" pitchFamily="2"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mazon Ember" panose="02000000000000000000" pitchFamily="2" charset="0"/>
              </a:rPr>
              <a:t>No application </a:t>
            </a:r>
            <a:r>
              <a:rPr kumimoji="0" lang="en-US" sz="1400" b="0" i="0" u="none" strike="noStrike" kern="0" cap="none" spc="0" normalizeH="0" baseline="0" noProof="0">
                <a:ln>
                  <a:noFill/>
                </a:ln>
                <a:solidFill>
                  <a:srgbClr val="FFFFFF"/>
                </a:solidFill>
                <a:effectLst/>
                <a:uLnTx/>
                <a:uFillTx/>
                <a:latin typeface="Amazon Ember" panose="02000000000000000000" pitchFamily="2" charset="0"/>
              </a:rPr>
              <a:t>code </a:t>
            </a:r>
            <a:r>
              <a:rPr kumimoji="0" lang="en-US" sz="1400" b="0" i="0" strike="noStrike" kern="0" cap="none" spc="0" normalizeH="0" baseline="0" noProof="0">
                <a:ln>
                  <a:noFill/>
                </a:ln>
                <a:solidFill>
                  <a:srgbClr val="FFFFFF"/>
                </a:solidFill>
                <a:effectLst/>
                <a:uLnTx/>
                <a:uFillTx/>
              </a:rPr>
              <a:t>rewrites</a:t>
            </a:r>
            <a:endParaRPr kumimoji="0" lang="en-US" sz="1400" b="0" i="0" strike="noStrike" kern="0" cap="none" spc="0" normalizeH="0" baseline="0" noProof="0" dirty="0">
              <a:ln>
                <a:noFill/>
              </a:ln>
              <a:solidFill>
                <a:srgbClr val="FFFFFF"/>
              </a:solidFill>
              <a:effectLst/>
              <a:uLnTx/>
              <a:uFillTx/>
            </a:endParaRPr>
          </a:p>
        </p:txBody>
      </p:sp>
      <p:grpSp>
        <p:nvGrpSpPr>
          <p:cNvPr id="40" name="Group 39">
            <a:extLst>
              <a:ext uri="{FF2B5EF4-FFF2-40B4-BE49-F238E27FC236}">
                <a16:creationId xmlns:a16="http://schemas.microsoft.com/office/drawing/2014/main" id="{DA8A8350-35FE-9849-B142-FE809A365F2E}"/>
              </a:ext>
            </a:extLst>
          </p:cNvPr>
          <p:cNvGrpSpPr/>
          <p:nvPr/>
        </p:nvGrpSpPr>
        <p:grpSpPr>
          <a:xfrm>
            <a:off x="6284069" y="1804712"/>
            <a:ext cx="868820" cy="596648"/>
            <a:chOff x="5514975" y="3844827"/>
            <a:chExt cx="902714" cy="646941"/>
          </a:xfrm>
        </p:grpSpPr>
        <p:sp>
          <p:nvSpPr>
            <p:cNvPr id="41" name="Rectangle 40">
              <a:extLst>
                <a:ext uri="{FF2B5EF4-FFF2-40B4-BE49-F238E27FC236}">
                  <a16:creationId xmlns:a16="http://schemas.microsoft.com/office/drawing/2014/main" id="{AA05E73A-F287-AD40-8DAF-F685D3978B3D}"/>
                </a:ext>
              </a:extLst>
            </p:cNvPr>
            <p:cNvSpPr/>
            <p:nvPr/>
          </p:nvSpPr>
          <p:spPr>
            <a:xfrm>
              <a:off x="5514975" y="3844827"/>
              <a:ext cx="728707" cy="574396"/>
            </a:xfrm>
            <a:prstGeom prst="rect">
              <a:avLst/>
            </a:prstGeom>
            <a:noFill/>
            <a:ln w="22225" cap="flat" cmpd="sng" algn="ctr">
              <a:solidFill>
                <a:srgbClr val="FFFFFF"/>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42" name="Straight Connector 41">
              <a:extLst>
                <a:ext uri="{FF2B5EF4-FFF2-40B4-BE49-F238E27FC236}">
                  <a16:creationId xmlns:a16="http://schemas.microsoft.com/office/drawing/2014/main" id="{83CF9213-68F6-5B4C-BBBA-06F2599DD14A}"/>
                </a:ext>
              </a:extLst>
            </p:cNvPr>
            <p:cNvCxnSpPr/>
            <p:nvPr/>
          </p:nvCxnSpPr>
          <p:spPr>
            <a:xfrm>
              <a:off x="5595938" y="3963989"/>
              <a:ext cx="440531" cy="0"/>
            </a:xfrm>
            <a:prstGeom prst="line">
              <a:avLst/>
            </a:prstGeom>
            <a:noFill/>
            <a:ln w="22225" cap="flat" cmpd="sng" algn="ctr">
              <a:solidFill>
                <a:srgbClr val="1D516C"/>
              </a:solidFill>
              <a:prstDash val="solid"/>
              <a:miter/>
            </a:ln>
            <a:effectLst/>
          </p:spPr>
        </p:cxnSp>
        <p:cxnSp>
          <p:nvCxnSpPr>
            <p:cNvPr id="43" name="Straight Connector 42">
              <a:extLst>
                <a:ext uri="{FF2B5EF4-FFF2-40B4-BE49-F238E27FC236}">
                  <a16:creationId xmlns:a16="http://schemas.microsoft.com/office/drawing/2014/main" id="{FBAD6BE5-DE0D-B34F-8A06-A3739DB025DD}"/>
                </a:ext>
              </a:extLst>
            </p:cNvPr>
            <p:cNvCxnSpPr>
              <a:cxnSpLocks/>
            </p:cNvCxnSpPr>
            <p:nvPr/>
          </p:nvCxnSpPr>
          <p:spPr>
            <a:xfrm>
              <a:off x="5595938" y="4052432"/>
              <a:ext cx="184834" cy="0"/>
            </a:xfrm>
            <a:prstGeom prst="line">
              <a:avLst/>
            </a:prstGeom>
            <a:noFill/>
            <a:ln w="22225" cap="flat" cmpd="sng" algn="ctr">
              <a:solidFill>
                <a:srgbClr val="1D516C"/>
              </a:solidFill>
              <a:prstDash val="solid"/>
              <a:miter/>
            </a:ln>
            <a:effectLst/>
          </p:spPr>
        </p:cxnSp>
        <p:cxnSp>
          <p:nvCxnSpPr>
            <p:cNvPr id="44" name="Straight Connector 43">
              <a:extLst>
                <a:ext uri="{FF2B5EF4-FFF2-40B4-BE49-F238E27FC236}">
                  <a16:creationId xmlns:a16="http://schemas.microsoft.com/office/drawing/2014/main" id="{0C37D67B-C999-3F4B-9C26-5E7204657FED}"/>
                </a:ext>
              </a:extLst>
            </p:cNvPr>
            <p:cNvCxnSpPr>
              <a:cxnSpLocks/>
            </p:cNvCxnSpPr>
            <p:nvPr/>
          </p:nvCxnSpPr>
          <p:spPr>
            <a:xfrm>
              <a:off x="5595938" y="4140876"/>
              <a:ext cx="440531" cy="0"/>
            </a:xfrm>
            <a:prstGeom prst="line">
              <a:avLst/>
            </a:prstGeom>
            <a:noFill/>
            <a:ln w="22225" cap="flat" cmpd="sng" algn="ctr">
              <a:solidFill>
                <a:srgbClr val="1D516C"/>
              </a:solidFill>
              <a:prstDash val="solid"/>
              <a:miter/>
            </a:ln>
            <a:effectLst/>
          </p:spPr>
        </p:cxnSp>
        <p:cxnSp>
          <p:nvCxnSpPr>
            <p:cNvPr id="45" name="Straight Connector 44">
              <a:extLst>
                <a:ext uri="{FF2B5EF4-FFF2-40B4-BE49-F238E27FC236}">
                  <a16:creationId xmlns:a16="http://schemas.microsoft.com/office/drawing/2014/main" id="{0B0AC96B-090C-CB49-B187-5608AB3AD2DB}"/>
                </a:ext>
              </a:extLst>
            </p:cNvPr>
            <p:cNvCxnSpPr>
              <a:cxnSpLocks/>
            </p:cNvCxnSpPr>
            <p:nvPr/>
          </p:nvCxnSpPr>
          <p:spPr>
            <a:xfrm>
              <a:off x="5595938" y="4229320"/>
              <a:ext cx="440531" cy="0"/>
            </a:xfrm>
            <a:prstGeom prst="line">
              <a:avLst/>
            </a:prstGeom>
            <a:noFill/>
            <a:ln w="22225" cap="flat" cmpd="sng" algn="ctr">
              <a:solidFill>
                <a:srgbClr val="1D516C"/>
              </a:solidFill>
              <a:prstDash val="solid"/>
              <a:miter/>
            </a:ln>
            <a:effectLst/>
          </p:spPr>
        </p:cxnSp>
        <p:cxnSp>
          <p:nvCxnSpPr>
            <p:cNvPr id="46" name="Straight Connector 45">
              <a:extLst>
                <a:ext uri="{FF2B5EF4-FFF2-40B4-BE49-F238E27FC236}">
                  <a16:creationId xmlns:a16="http://schemas.microsoft.com/office/drawing/2014/main" id="{95F4380A-844E-A649-A35A-F1E4CF878B09}"/>
                </a:ext>
              </a:extLst>
            </p:cNvPr>
            <p:cNvCxnSpPr>
              <a:cxnSpLocks/>
            </p:cNvCxnSpPr>
            <p:nvPr/>
          </p:nvCxnSpPr>
          <p:spPr>
            <a:xfrm>
              <a:off x="5595938" y="4317763"/>
              <a:ext cx="326519" cy="0"/>
            </a:xfrm>
            <a:prstGeom prst="line">
              <a:avLst/>
            </a:prstGeom>
            <a:noFill/>
            <a:ln w="22225" cap="flat" cmpd="sng" algn="ctr">
              <a:solidFill>
                <a:srgbClr val="1D516C"/>
              </a:solidFill>
              <a:prstDash val="solid"/>
              <a:miter/>
            </a:ln>
            <a:effectLst/>
          </p:spPr>
        </p:cxnSp>
        <p:sp>
          <p:nvSpPr>
            <p:cNvPr id="47" name="Cross 46">
              <a:extLst>
                <a:ext uri="{FF2B5EF4-FFF2-40B4-BE49-F238E27FC236}">
                  <a16:creationId xmlns:a16="http://schemas.microsoft.com/office/drawing/2014/main" id="{6B0D2882-BE8D-E349-A55B-B7CCD412F408}"/>
                </a:ext>
              </a:extLst>
            </p:cNvPr>
            <p:cNvSpPr/>
            <p:nvPr/>
          </p:nvSpPr>
          <p:spPr>
            <a:xfrm rot="18900000">
              <a:off x="6069675" y="4143756"/>
              <a:ext cx="348014" cy="348012"/>
            </a:xfrm>
            <a:prstGeom prst="plus">
              <a:avLst>
                <a:gd name="adj" fmla="val 29717"/>
              </a:avLst>
            </a:prstGeom>
            <a:solidFill>
              <a:srgbClr val="191919"/>
            </a:solidFill>
            <a:ln w="22225" cap="flat" cmpd="sng" algn="ctr">
              <a:solidFill>
                <a:srgbClr val="FFFFFF"/>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grpSp>
      <p:pic>
        <p:nvPicPr>
          <p:cNvPr id="48" name="Picture 47">
            <a:extLst>
              <a:ext uri="{FF2B5EF4-FFF2-40B4-BE49-F238E27FC236}">
                <a16:creationId xmlns:a16="http://schemas.microsoft.com/office/drawing/2014/main" id="{A47C37FB-089B-D142-825F-34A97D5DBBF7}"/>
              </a:ext>
            </a:extLst>
          </p:cNvPr>
          <p:cNvPicPr>
            <a:picLocks noChangeAspect="1"/>
          </p:cNvPicPr>
          <p:nvPr/>
        </p:nvPicPr>
        <p:blipFill rotWithShape="1">
          <a:blip r:embed="rId5" cstate="screen">
            <a:biLevel thresh="25000"/>
            <a:extLst>
              <a:ext uri="{28A0092B-C50C-407E-A947-70E740481C1C}">
                <a14:useLocalDpi xmlns:a14="http://schemas.microsoft.com/office/drawing/2010/main"/>
              </a:ext>
            </a:extLst>
          </a:blip>
          <a:srcRect/>
          <a:stretch/>
        </p:blipFill>
        <p:spPr>
          <a:xfrm>
            <a:off x="3483648" y="1661542"/>
            <a:ext cx="678269" cy="850207"/>
          </a:xfrm>
          <a:prstGeom prst="rect">
            <a:avLst/>
          </a:prstGeom>
        </p:spPr>
      </p:pic>
      <p:sp>
        <p:nvSpPr>
          <p:cNvPr id="49" name="Rectangle 48">
            <a:extLst>
              <a:ext uri="{FF2B5EF4-FFF2-40B4-BE49-F238E27FC236}">
                <a16:creationId xmlns:a16="http://schemas.microsoft.com/office/drawing/2014/main" id="{4E7B302C-21E7-1448-94CE-AFCA0ADFE4E8}"/>
              </a:ext>
            </a:extLst>
          </p:cNvPr>
          <p:cNvSpPr/>
          <p:nvPr/>
        </p:nvSpPr>
        <p:spPr>
          <a:xfrm>
            <a:off x="347661" y="2899101"/>
            <a:ext cx="8134601"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Table-level encryption</a:t>
            </a:r>
          </a:p>
          <a:p>
            <a:pPr marL="285750" indent="-285750">
              <a:buFont typeface="Arial" panose="020B0604020202020204" pitchFamily="34" charset="0"/>
              <a:buChar cha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Same performance as an unencrypted table </a:t>
            </a:r>
          </a:p>
          <a:p>
            <a:pPr marL="285750" indent="-285750">
              <a:buFont typeface="Arial" panose="020B0604020202020204" pitchFamily="34" charset="0"/>
              <a:buChar cha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Integrated </a:t>
            </a:r>
            <a:r>
              <a:rPr lang="en-US">
                <a:solidFill>
                  <a:srgbClr val="FFFFFF"/>
                </a:solidFill>
                <a:latin typeface="Amazon Ember" panose="020B0603020204020204" pitchFamily="34" charset="0"/>
                <a:ea typeface="Amazon Ember" panose="020B0603020204020204" pitchFamily="34" charset="0"/>
                <a:cs typeface="Amazon Ember" panose="020B0603020204020204" pitchFamily="34" charset="0"/>
              </a:rPr>
              <a:t>with AWS KMS</a:t>
            </a:r>
            <a:endParaRPr lang="en-US"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a:p>
            <a:pPr marL="285750" indent="-285750">
              <a:buFont typeface="Arial" panose="020B0604020202020204" pitchFamily="34" charset="0"/>
              <a:buChar char="•"/>
            </a:pPr>
            <a:r>
              <a:rPr lang="en-US"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Launched in February, available in 16 regions</a:t>
            </a:r>
          </a:p>
        </p:txBody>
      </p:sp>
    </p:spTree>
    <p:extLst>
      <p:ext uri="{BB962C8B-B14F-4D97-AF65-F5344CB8AC3E}">
        <p14:creationId xmlns:p14="http://schemas.microsoft.com/office/powerpoint/2010/main" val="10973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976E87B-6BC0-124E-9B66-A27051DED3D5}"/>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accent1"/>
                </a:solidFill>
              </a:rPr>
              <a:t>Durability</a:t>
            </a:r>
            <a:endParaRPr lang="en-US" sz="4400" b="1" dirty="0">
              <a:solidFill>
                <a:schemeClr val="accent1"/>
              </a:solidFill>
            </a:endParaRPr>
          </a:p>
        </p:txBody>
      </p:sp>
    </p:spTree>
    <p:extLst>
      <p:ext uri="{BB962C8B-B14F-4D97-AF65-F5344CB8AC3E}">
        <p14:creationId xmlns:p14="http://schemas.microsoft.com/office/powerpoint/2010/main" val="196335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 name="TextBox 54">
            <a:extLst>
              <a:ext uri="{FF2B5EF4-FFF2-40B4-BE49-F238E27FC236}">
                <a16:creationId xmlns:a16="http://schemas.microsoft.com/office/drawing/2014/main" id="{39C91AC8-B717-CA40-B097-1F77E8F6C4F3}"/>
              </a:ext>
            </a:extLst>
          </p:cNvPr>
          <p:cNvSpPr txBox="1"/>
          <p:nvPr/>
        </p:nvSpPr>
        <p:spPr>
          <a:xfrm>
            <a:off x="3353368" y="2779091"/>
            <a:ext cx="1920530" cy="954107"/>
          </a:xfrm>
          <a:prstGeom prst="rect">
            <a:avLst/>
          </a:prstGeom>
        </p:spPr>
        <p:txBody>
          <a:bodyPr wrap="square" rtlCol="0">
            <a:spAutoFit/>
          </a:bodyPr>
          <a:lstStyle>
            <a:defPPr>
              <a:defRPr lang="en-US"/>
            </a:defPPr>
            <a:lvl1pPr>
              <a:defRPr sz="1400">
                <a:latin typeface="Amazon Ember" panose="02000000000000000000" pitchFamily="2" charset="0"/>
                <a:ea typeface="Amazon Ember" panose="02000000000000000000" pitchFamily="2"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mazon Ember" panose="02000000000000000000" pitchFamily="2" charset="0"/>
              </a:rPr>
              <a:t>Point in time restore </a:t>
            </a:r>
            <a:r>
              <a:rPr kumimoji="0" lang="en-US" sz="1400" b="0" i="0" u="none" strike="noStrike" kern="0" cap="none" spc="0" normalizeH="0" baseline="0" noProof="0">
                <a:ln>
                  <a:noFill/>
                </a:ln>
                <a:solidFill>
                  <a:srgbClr val="FFFFFF"/>
                </a:solidFill>
                <a:effectLst/>
                <a:uLnTx/>
                <a:uFillTx/>
                <a:latin typeface="Amazon Ember" panose="02000000000000000000" pitchFamily="2" charset="0"/>
              </a:rPr>
              <a:t>for </a:t>
            </a:r>
            <a:r>
              <a:rPr kumimoji="0" lang="en-US" sz="1400" b="0" i="0" strike="noStrike" kern="0" cap="none" spc="0" normalizeH="0" noProof="0">
                <a:ln>
                  <a:noFill/>
                </a:ln>
                <a:solidFill>
                  <a:srgbClr val="FFFFFF"/>
                </a:solidFill>
                <a:effectLst/>
                <a:uLnTx/>
                <a:uFillTx/>
                <a:latin typeface="Amazon Ember" panose="02000000000000000000" pitchFamily="2" charset="0"/>
              </a:rPr>
              <a:t>short-term</a:t>
            </a:r>
            <a:r>
              <a:rPr kumimoji="0" lang="en-US" sz="1400" b="0" i="0" u="none" strike="noStrike" kern="0" cap="none" spc="0" normalizeH="0" baseline="0" noProof="0">
                <a:ln>
                  <a:noFill/>
                </a:ln>
                <a:solidFill>
                  <a:srgbClr val="FFFFFF"/>
                </a:solidFill>
                <a:effectLst/>
                <a:uLnTx/>
                <a:uFillTx/>
                <a:latin typeface="Amazon Ember" panose="02000000000000000000" pitchFamily="2" charset="0"/>
              </a:rPr>
              <a:t> </a:t>
            </a:r>
            <a:r>
              <a:rPr kumimoji="0" lang="en-US" sz="1400" b="0" i="0" u="none" strike="noStrike" kern="0" cap="none" spc="0" normalizeH="0" baseline="0" noProof="0" dirty="0">
                <a:ln>
                  <a:noFill/>
                </a:ln>
                <a:solidFill>
                  <a:srgbClr val="FFFFFF"/>
                </a:solidFill>
                <a:effectLst/>
                <a:uLnTx/>
                <a:uFillTx/>
                <a:latin typeface="Amazon Ember" panose="02000000000000000000" pitchFamily="2" charset="0"/>
              </a:rPr>
              <a:t>retention and data corruption protection</a:t>
            </a:r>
          </a:p>
        </p:txBody>
      </p:sp>
      <p:sp>
        <p:nvSpPr>
          <p:cNvPr id="56" name="TextBox 55">
            <a:extLst>
              <a:ext uri="{FF2B5EF4-FFF2-40B4-BE49-F238E27FC236}">
                <a16:creationId xmlns:a16="http://schemas.microsoft.com/office/drawing/2014/main" id="{C577BDB9-1FFF-7D46-848C-0794E73D9763}"/>
              </a:ext>
            </a:extLst>
          </p:cNvPr>
          <p:cNvSpPr txBox="1"/>
          <p:nvPr/>
        </p:nvSpPr>
        <p:spPr>
          <a:xfrm>
            <a:off x="6335480" y="2779091"/>
            <a:ext cx="1797525" cy="954107"/>
          </a:xfrm>
          <a:prstGeom prst="rect">
            <a:avLst/>
          </a:prstGeom>
        </p:spPr>
        <p:txBody>
          <a:bodyPr wrap="square" rtlCol="0">
            <a:spAutoFit/>
          </a:bodyPr>
          <a:lstStyle>
            <a:defPPr>
              <a:defRPr lang="en-US"/>
            </a:defPPr>
            <a:lvl1pPr>
              <a:defRPr sz="1400">
                <a:latin typeface="Amazon Ember" panose="02000000000000000000" pitchFamily="2" charset="0"/>
                <a:ea typeface="Amazon Ember" panose="02000000000000000000" pitchFamily="2"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mazon Ember" panose="02000000000000000000" pitchFamily="2" charset="0"/>
              </a:rPr>
              <a:t>Backup hundreds of TB instantly with NO performance impact</a:t>
            </a:r>
          </a:p>
        </p:txBody>
      </p:sp>
      <p:sp>
        <p:nvSpPr>
          <p:cNvPr id="57" name="TextBox 56">
            <a:extLst>
              <a:ext uri="{FF2B5EF4-FFF2-40B4-BE49-F238E27FC236}">
                <a16:creationId xmlns:a16="http://schemas.microsoft.com/office/drawing/2014/main" id="{B04401EC-D129-C746-8993-9F18B68D764C}"/>
              </a:ext>
            </a:extLst>
          </p:cNvPr>
          <p:cNvSpPr txBox="1"/>
          <p:nvPr/>
        </p:nvSpPr>
        <p:spPr>
          <a:xfrm>
            <a:off x="967964" y="2779092"/>
            <a:ext cx="1729505" cy="954107"/>
          </a:xfrm>
          <a:prstGeom prst="rect">
            <a:avLst/>
          </a:prstGeom>
        </p:spPr>
        <p:txBody>
          <a:bodyPr wrap="square" rtlCol="0">
            <a:spAutoFit/>
          </a:bodyPr>
          <a:lstStyle/>
          <a:p>
            <a:pPr defTabSz="457189"/>
            <a:r>
              <a:rPr lang="en-US" sz="1400" dirty="0">
                <a:solidFill>
                  <a:srgbClr val="FFFFFF"/>
                </a:solidFill>
                <a:latin typeface="Amazon Ember" panose="02000000000000000000" pitchFamily="2" charset="0"/>
                <a:ea typeface="Amazon Ember" panose="02000000000000000000" pitchFamily="2" charset="0"/>
              </a:rPr>
              <a:t>On-demand backups for long-term data archival and compliance</a:t>
            </a:r>
          </a:p>
        </p:txBody>
      </p:sp>
      <p:grpSp>
        <p:nvGrpSpPr>
          <p:cNvPr id="58" name="Group 57">
            <a:extLst>
              <a:ext uri="{FF2B5EF4-FFF2-40B4-BE49-F238E27FC236}">
                <a16:creationId xmlns:a16="http://schemas.microsoft.com/office/drawing/2014/main" id="{42F818F1-2653-5748-A805-E61049FF5D01}"/>
              </a:ext>
            </a:extLst>
          </p:cNvPr>
          <p:cNvGrpSpPr/>
          <p:nvPr/>
        </p:nvGrpSpPr>
        <p:grpSpPr>
          <a:xfrm>
            <a:off x="1308692" y="2102528"/>
            <a:ext cx="524024" cy="551475"/>
            <a:chOff x="1992957" y="3946860"/>
            <a:chExt cx="524024" cy="551475"/>
          </a:xfrm>
        </p:grpSpPr>
        <p:grpSp>
          <p:nvGrpSpPr>
            <p:cNvPr id="59" name="Group 58">
              <a:extLst>
                <a:ext uri="{FF2B5EF4-FFF2-40B4-BE49-F238E27FC236}">
                  <a16:creationId xmlns:a16="http://schemas.microsoft.com/office/drawing/2014/main" id="{4E6210D3-84B0-2C48-845A-EA8F71D31C09}"/>
                </a:ext>
              </a:extLst>
            </p:cNvPr>
            <p:cNvGrpSpPr/>
            <p:nvPr/>
          </p:nvGrpSpPr>
          <p:grpSpPr>
            <a:xfrm>
              <a:off x="1992957" y="3946860"/>
              <a:ext cx="431662" cy="496654"/>
              <a:chOff x="786472" y="4572218"/>
              <a:chExt cx="459449" cy="528625"/>
            </a:xfrm>
          </p:grpSpPr>
          <p:sp>
            <p:nvSpPr>
              <p:cNvPr id="61" name="Freeform 33">
                <a:extLst>
                  <a:ext uri="{FF2B5EF4-FFF2-40B4-BE49-F238E27FC236}">
                    <a16:creationId xmlns:a16="http://schemas.microsoft.com/office/drawing/2014/main" id="{A1520B3C-98A2-B743-A4FF-AC764BCB687F}"/>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191919"/>
              </a:solidFill>
              <a:ln w="19050"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Oval 30">
                <a:extLst>
                  <a:ext uri="{FF2B5EF4-FFF2-40B4-BE49-F238E27FC236}">
                    <a16:creationId xmlns:a16="http://schemas.microsoft.com/office/drawing/2014/main" id="{3BFD2995-AB58-A84D-810F-F93C36A10E05}"/>
                  </a:ext>
                </a:extLst>
              </p:cNvPr>
              <p:cNvSpPr>
                <a:spLocks noChangeArrowheads="1"/>
              </p:cNvSpPr>
              <p:nvPr/>
            </p:nvSpPr>
            <p:spPr bwMode="auto">
              <a:xfrm>
                <a:off x="786472" y="4572218"/>
                <a:ext cx="459449" cy="139898"/>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31">
                <a:extLst>
                  <a:ext uri="{FF2B5EF4-FFF2-40B4-BE49-F238E27FC236}">
                    <a16:creationId xmlns:a16="http://schemas.microsoft.com/office/drawing/2014/main" id="{4D52268A-EDFF-1341-8F59-C9D7C5CF3806}"/>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32">
                <a:extLst>
                  <a:ext uri="{FF2B5EF4-FFF2-40B4-BE49-F238E27FC236}">
                    <a16:creationId xmlns:a16="http://schemas.microsoft.com/office/drawing/2014/main" id="{A2A07782-A38F-DA44-A2FF-27B034F4CD2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60" name="Oval 59">
              <a:extLst>
                <a:ext uri="{FF2B5EF4-FFF2-40B4-BE49-F238E27FC236}">
                  <a16:creationId xmlns:a16="http://schemas.microsoft.com/office/drawing/2014/main" id="{FDD06127-A5FD-F24A-9E22-719706D2AF6F}"/>
                </a:ext>
              </a:extLst>
            </p:cNvPr>
            <p:cNvSpPr/>
            <p:nvPr/>
          </p:nvSpPr>
          <p:spPr>
            <a:xfrm>
              <a:off x="2253903" y="4235257"/>
              <a:ext cx="263078" cy="263078"/>
            </a:xfrm>
            <a:prstGeom prst="ellipse">
              <a:avLst/>
            </a:prstGeom>
            <a:solidFill>
              <a:srgbClr val="191919"/>
            </a:solid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grpSp>
      <p:sp>
        <p:nvSpPr>
          <p:cNvPr id="65" name="Left Arrow 64">
            <a:extLst>
              <a:ext uri="{FF2B5EF4-FFF2-40B4-BE49-F238E27FC236}">
                <a16:creationId xmlns:a16="http://schemas.microsoft.com/office/drawing/2014/main" id="{D7E490D9-D96A-394A-99AA-DC85F03044EB}"/>
              </a:ext>
            </a:extLst>
          </p:cNvPr>
          <p:cNvSpPr/>
          <p:nvPr/>
        </p:nvSpPr>
        <p:spPr>
          <a:xfrm>
            <a:off x="1629177" y="2456400"/>
            <a:ext cx="182880" cy="142782"/>
          </a:xfrm>
          <a:prstGeom prst="leftArrow">
            <a:avLst/>
          </a:prstGeom>
          <a:solidFill>
            <a:srgbClr val="1D516C"/>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6" name="Curved Up Arrow 65">
            <a:extLst>
              <a:ext uri="{FF2B5EF4-FFF2-40B4-BE49-F238E27FC236}">
                <a16:creationId xmlns:a16="http://schemas.microsoft.com/office/drawing/2014/main" id="{57DCA985-C10A-114C-9004-E181CC8093DA}"/>
              </a:ext>
            </a:extLst>
          </p:cNvPr>
          <p:cNvSpPr/>
          <p:nvPr/>
        </p:nvSpPr>
        <p:spPr>
          <a:xfrm>
            <a:off x="3683170" y="2353829"/>
            <a:ext cx="935297" cy="371038"/>
          </a:xfrm>
          <a:prstGeom prst="curvedUpArrow">
            <a:avLst/>
          </a:prstGeom>
          <a:solidFill>
            <a:srgbClr val="1D516C"/>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7" name="Curved Up Arrow 66">
            <a:extLst>
              <a:ext uri="{FF2B5EF4-FFF2-40B4-BE49-F238E27FC236}">
                <a16:creationId xmlns:a16="http://schemas.microsoft.com/office/drawing/2014/main" id="{FF66F8FD-EB62-5447-B803-866A455EE66A}"/>
              </a:ext>
            </a:extLst>
          </p:cNvPr>
          <p:cNvSpPr/>
          <p:nvPr/>
        </p:nvSpPr>
        <p:spPr>
          <a:xfrm rot="10800000">
            <a:off x="3626065" y="1918704"/>
            <a:ext cx="935297" cy="371038"/>
          </a:xfrm>
          <a:prstGeom prst="curvedUpArrow">
            <a:avLst/>
          </a:prstGeom>
          <a:solidFill>
            <a:srgbClr val="1D516C"/>
          </a:solidFill>
          <a:ln w="952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68" name="Freeform 33">
            <a:extLst>
              <a:ext uri="{FF2B5EF4-FFF2-40B4-BE49-F238E27FC236}">
                <a16:creationId xmlns:a16="http://schemas.microsoft.com/office/drawing/2014/main" id="{EDFCD5FC-3BAF-B44F-A8F5-3149E2E70A2F}"/>
              </a:ext>
            </a:extLst>
          </p:cNvPr>
          <p:cNvSpPr>
            <a:spLocks/>
          </p:cNvSpPr>
          <p:nvPr/>
        </p:nvSpPr>
        <p:spPr bwMode="auto">
          <a:xfrm>
            <a:off x="3936875" y="2144429"/>
            <a:ext cx="431662" cy="430692"/>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191919"/>
          </a:solidFill>
          <a:ln w="19050"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Oval 30">
            <a:extLst>
              <a:ext uri="{FF2B5EF4-FFF2-40B4-BE49-F238E27FC236}">
                <a16:creationId xmlns:a16="http://schemas.microsoft.com/office/drawing/2014/main" id="{F06B23D3-FFB9-2B4B-B10E-4EBA3C16C444}"/>
              </a:ext>
            </a:extLst>
          </p:cNvPr>
          <p:cNvSpPr>
            <a:spLocks noChangeArrowheads="1"/>
          </p:cNvSpPr>
          <p:nvPr/>
        </p:nvSpPr>
        <p:spPr bwMode="auto">
          <a:xfrm>
            <a:off x="3936875" y="2078467"/>
            <a:ext cx="431662" cy="131437"/>
          </a:xfrm>
          <a:prstGeom prst="ellips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31">
            <a:extLst>
              <a:ext uri="{FF2B5EF4-FFF2-40B4-BE49-F238E27FC236}">
                <a16:creationId xmlns:a16="http://schemas.microsoft.com/office/drawing/2014/main" id="{117E7399-DF6B-0743-9EA3-E4BAE15E8702}"/>
              </a:ext>
            </a:extLst>
          </p:cNvPr>
          <p:cNvSpPr>
            <a:spLocks/>
          </p:cNvSpPr>
          <p:nvPr/>
        </p:nvSpPr>
        <p:spPr bwMode="auto">
          <a:xfrm>
            <a:off x="3936875" y="2284595"/>
            <a:ext cx="431662" cy="65963"/>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31">
            <a:extLst>
              <a:ext uri="{FF2B5EF4-FFF2-40B4-BE49-F238E27FC236}">
                <a16:creationId xmlns:a16="http://schemas.microsoft.com/office/drawing/2014/main" id="{A1EEE0E6-BB90-0346-BF52-6BC7C490A2AF}"/>
              </a:ext>
            </a:extLst>
          </p:cNvPr>
          <p:cNvSpPr>
            <a:spLocks/>
          </p:cNvSpPr>
          <p:nvPr/>
        </p:nvSpPr>
        <p:spPr bwMode="auto">
          <a:xfrm>
            <a:off x="3936875" y="2416523"/>
            <a:ext cx="431662" cy="65963"/>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72" name="Group 71">
            <a:extLst>
              <a:ext uri="{FF2B5EF4-FFF2-40B4-BE49-F238E27FC236}">
                <a16:creationId xmlns:a16="http://schemas.microsoft.com/office/drawing/2014/main" id="{4CED3A01-8C43-4340-B05A-B5F6BA8F0A12}"/>
              </a:ext>
            </a:extLst>
          </p:cNvPr>
          <p:cNvGrpSpPr/>
          <p:nvPr/>
        </p:nvGrpSpPr>
        <p:grpSpPr>
          <a:xfrm>
            <a:off x="6816875" y="2125852"/>
            <a:ext cx="524024" cy="551475"/>
            <a:chOff x="1992957" y="3946860"/>
            <a:chExt cx="524024" cy="551475"/>
          </a:xfrm>
        </p:grpSpPr>
        <p:grpSp>
          <p:nvGrpSpPr>
            <p:cNvPr id="73" name="Group 72">
              <a:extLst>
                <a:ext uri="{FF2B5EF4-FFF2-40B4-BE49-F238E27FC236}">
                  <a16:creationId xmlns:a16="http://schemas.microsoft.com/office/drawing/2014/main" id="{3777C953-A877-EF4F-B5AE-757A4F7382A1}"/>
                </a:ext>
              </a:extLst>
            </p:cNvPr>
            <p:cNvGrpSpPr/>
            <p:nvPr/>
          </p:nvGrpSpPr>
          <p:grpSpPr>
            <a:xfrm>
              <a:off x="1992957" y="3946860"/>
              <a:ext cx="431662" cy="496654"/>
              <a:chOff x="786472" y="4572218"/>
              <a:chExt cx="459449" cy="528625"/>
            </a:xfrm>
          </p:grpSpPr>
          <p:sp>
            <p:nvSpPr>
              <p:cNvPr id="76" name="Freeform 33">
                <a:extLst>
                  <a:ext uri="{FF2B5EF4-FFF2-40B4-BE49-F238E27FC236}">
                    <a16:creationId xmlns:a16="http://schemas.microsoft.com/office/drawing/2014/main" id="{C806A2ED-BEE6-2D42-96C5-A8A6180D0C0B}"/>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solidFill>
                <a:srgbClr val="191919"/>
              </a:solidFill>
              <a:ln w="19050"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7" name="Oval 30">
                <a:extLst>
                  <a:ext uri="{FF2B5EF4-FFF2-40B4-BE49-F238E27FC236}">
                    <a16:creationId xmlns:a16="http://schemas.microsoft.com/office/drawing/2014/main" id="{E5B07E42-856E-3C46-ABE7-4899567AAFEF}"/>
                  </a:ext>
                </a:extLst>
              </p:cNvPr>
              <p:cNvSpPr>
                <a:spLocks noChangeArrowheads="1"/>
              </p:cNvSpPr>
              <p:nvPr/>
            </p:nvSpPr>
            <p:spPr bwMode="auto">
              <a:xfrm>
                <a:off x="786472" y="4572218"/>
                <a:ext cx="459449" cy="139898"/>
              </a:xfrm>
              <a:prstGeom prst="ellipse">
                <a:avLst/>
              </a:prstGeom>
              <a:solidFill>
                <a:srgbClr val="191919"/>
              </a:solidFill>
              <a:ln w="19050"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31">
                <a:extLst>
                  <a:ext uri="{FF2B5EF4-FFF2-40B4-BE49-F238E27FC236}">
                    <a16:creationId xmlns:a16="http://schemas.microsoft.com/office/drawing/2014/main" id="{F3E47D30-4B19-4046-8B1D-29480407CC1C}"/>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solidFill>
                <a:srgbClr val="191919"/>
              </a:solidFill>
              <a:ln w="19050" cap="rnd">
                <a:solidFill>
                  <a:srgbClr val="FFFFFF"/>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32">
                <a:extLst>
                  <a:ext uri="{FF2B5EF4-FFF2-40B4-BE49-F238E27FC236}">
                    <a16:creationId xmlns:a16="http://schemas.microsoft.com/office/drawing/2014/main" id="{C2950418-024D-3540-985F-FE7CC55E7E03}"/>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74" name="Oval 73">
              <a:extLst>
                <a:ext uri="{FF2B5EF4-FFF2-40B4-BE49-F238E27FC236}">
                  <a16:creationId xmlns:a16="http://schemas.microsoft.com/office/drawing/2014/main" id="{88AA0407-D4F6-B241-9BC5-BAD126963B5A}"/>
                </a:ext>
              </a:extLst>
            </p:cNvPr>
            <p:cNvSpPr/>
            <p:nvPr/>
          </p:nvSpPr>
          <p:spPr>
            <a:xfrm>
              <a:off x="2253903" y="4235257"/>
              <a:ext cx="263078" cy="263078"/>
            </a:xfrm>
            <a:prstGeom prst="ellipse">
              <a:avLst/>
            </a:prstGeom>
            <a:solidFill>
              <a:srgbClr val="191919"/>
            </a:solid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75" name="Straight Connector 74">
              <a:extLst>
                <a:ext uri="{FF2B5EF4-FFF2-40B4-BE49-F238E27FC236}">
                  <a16:creationId xmlns:a16="http://schemas.microsoft.com/office/drawing/2014/main" id="{E1F17A20-F338-F94B-A143-C08974BD6A95}"/>
                </a:ext>
              </a:extLst>
            </p:cNvPr>
            <p:cNvCxnSpPr>
              <a:cxnSpLocks/>
            </p:cNvCxnSpPr>
            <p:nvPr/>
          </p:nvCxnSpPr>
          <p:spPr>
            <a:xfrm flipV="1">
              <a:off x="2381250" y="4347635"/>
              <a:ext cx="88106" cy="57678"/>
            </a:xfrm>
            <a:prstGeom prst="line">
              <a:avLst/>
            </a:prstGeom>
            <a:noFill/>
            <a:ln w="1905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cxnSp>
      </p:grpSp>
      <p:sp>
        <p:nvSpPr>
          <p:cNvPr id="80" name="Title 5">
            <a:extLst>
              <a:ext uri="{FF2B5EF4-FFF2-40B4-BE49-F238E27FC236}">
                <a16:creationId xmlns:a16="http://schemas.microsoft.com/office/drawing/2014/main" id="{95BC03E1-AEA5-FE4A-96E1-F58FE132CBFB}"/>
              </a:ext>
            </a:extLst>
          </p:cNvPr>
          <p:cNvSpPr txBox="1">
            <a:spLocks/>
          </p:cNvSpPr>
          <p:nvPr/>
        </p:nvSpPr>
        <p:spPr>
          <a:xfrm>
            <a:off x="695325" y="347663"/>
            <a:ext cx="8448675" cy="4699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800" b="0" i="0" kern="1200">
                <a:solidFill>
                  <a:schemeClr val="bg1"/>
                </a:solidFill>
                <a:latin typeface="Amazon Ember Regular" charset="0"/>
                <a:ea typeface="+mj-ea"/>
                <a:cs typeface="Amazon Ember Regular" charset="0"/>
              </a:defRPr>
            </a:lvl1pPr>
          </a:lstStyle>
          <a:p>
            <a:pPr marL="0" marR="0" lvl="0" indent="0" algn="l" defTabSz="973665"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rPr>
              <a:t>Amazon </a:t>
            </a:r>
            <a:r>
              <a:rPr kumimoji="0" lang="en-US" sz="2000" b="1" i="0" u="none" strike="noStrike" kern="1200" cap="none" spc="0" normalizeH="0" baseline="0" noProof="0" dirty="0" err="1">
                <a:ln>
                  <a:noFill/>
                </a:ln>
                <a:solidFill>
                  <a:srgbClr val="FFFFFF"/>
                </a:solidFill>
                <a:effectLst/>
                <a:uLnTx/>
                <a:uFillTx/>
              </a:rPr>
              <a:t>DynamoDB</a:t>
            </a:r>
            <a:r>
              <a:rPr kumimoji="0" lang="en-US" sz="2000" b="1" i="0" u="none" strike="noStrike" kern="1200" cap="none" spc="0" normalizeH="0" baseline="0" noProof="0" dirty="0">
                <a:ln>
                  <a:noFill/>
                </a:ln>
                <a:solidFill>
                  <a:srgbClr val="FFFFFF"/>
                </a:solidFill>
                <a:effectLst/>
                <a:uLnTx/>
                <a:uFillTx/>
              </a:rPr>
              <a:t> – </a:t>
            </a:r>
            <a:r>
              <a:rPr kumimoji="0" lang="en-US" sz="2000" b="1" i="0" strike="noStrike" kern="1200" cap="none" spc="0" normalizeH="0" noProof="0" dirty="0">
                <a:ln>
                  <a:noFill/>
                </a:ln>
                <a:solidFill>
                  <a:srgbClr val="FFFFFF"/>
                </a:solidFill>
                <a:effectLst/>
                <a:uLnTx/>
                <a:uFillTx/>
              </a:rPr>
              <a:t>Back up</a:t>
            </a:r>
            <a:r>
              <a:rPr kumimoji="0" lang="en-US" sz="2000" b="1" i="0" u="none" strike="noStrike" kern="1200" cap="none" spc="0" normalizeH="0" baseline="0" noProof="0" dirty="0">
                <a:ln>
                  <a:noFill/>
                </a:ln>
                <a:solidFill>
                  <a:srgbClr val="FFFFFF"/>
                </a:solidFill>
                <a:effectLst/>
                <a:uLnTx/>
                <a:uFillTx/>
              </a:rPr>
              <a:t> and Restore</a:t>
            </a:r>
            <a:endParaRPr kumimoji="0" lang="en-US" sz="2000" b="0" i="0" u="none" strike="noStrike" kern="1200" cap="none" spc="0" normalizeH="0" baseline="0" noProof="0" dirty="0">
              <a:ln>
                <a:noFill/>
              </a:ln>
              <a:solidFill>
                <a:srgbClr val="FFFFFF"/>
              </a:solidFill>
              <a:effectLst/>
              <a:uLnTx/>
              <a:uFillTx/>
              <a:latin typeface="Amazon Ember Cd Light" charset="0"/>
              <a:ea typeface="Amazon Ember Cd Light" charset="0"/>
              <a:cs typeface="Amazon Ember Cd Light" charset="0"/>
              <a:sym typeface="Amazon Ember Cd Bold"/>
            </a:endParaRPr>
          </a:p>
        </p:txBody>
      </p:sp>
    </p:spTree>
    <p:extLst>
      <p:ext uri="{BB962C8B-B14F-4D97-AF65-F5344CB8AC3E}">
        <p14:creationId xmlns:p14="http://schemas.microsoft.com/office/powerpoint/2010/main" val="28721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44FB30F-2139-7D4D-A06C-C9EFFA9C01D5}"/>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accent1"/>
                </a:solidFill>
              </a:rPr>
              <a:t>Performance</a:t>
            </a:r>
            <a:endParaRPr lang="en-US" sz="4400" b="1" dirty="0">
              <a:solidFill>
                <a:schemeClr val="accent1"/>
              </a:solidFill>
            </a:endParaRPr>
          </a:p>
        </p:txBody>
      </p:sp>
    </p:spTree>
    <p:extLst>
      <p:ext uri="{BB962C8B-B14F-4D97-AF65-F5344CB8AC3E}">
        <p14:creationId xmlns:p14="http://schemas.microsoft.com/office/powerpoint/2010/main" val="374289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1DFAFB5-1880-4DF8-A8DA-2107ACB99D7F}"/>
              </a:ext>
            </a:extLst>
          </p:cNvPr>
          <p:cNvSpPr/>
          <p:nvPr/>
        </p:nvSpPr>
        <p:spPr>
          <a:xfrm>
            <a:off x="266818" y="304194"/>
            <a:ext cx="3233578" cy="480131"/>
          </a:xfrm>
          <a:prstGeom prst="rect">
            <a:avLst/>
          </a:prstGeom>
        </p:spPr>
        <p:txBody>
          <a:bodyPr wrap="none">
            <a:spAutoFit/>
          </a:bodyPr>
          <a:lstStyle/>
          <a:p>
            <a:pPr>
              <a:lnSpc>
                <a:spcPct val="90000"/>
              </a:lnSpc>
              <a:spcBef>
                <a:spcPts val="600"/>
              </a:spcBef>
            </a:pPr>
            <a:r>
              <a:rPr lang="en-US" sz="2800" dirty="0">
                <a:solidFill>
                  <a:schemeClr val="bg1"/>
                </a:solidFill>
                <a:latin typeface="Amazon Ember Regular" charset="0"/>
                <a:ea typeface="+mj-ea"/>
                <a:cs typeface="Amazon Ember Regular" charset="0"/>
              </a:rPr>
              <a:t>High performance</a:t>
            </a:r>
          </a:p>
        </p:txBody>
      </p:sp>
      <p:sp>
        <p:nvSpPr>
          <p:cNvPr id="93" name="TextBox 92">
            <a:extLst>
              <a:ext uri="{FF2B5EF4-FFF2-40B4-BE49-F238E27FC236}">
                <a16:creationId xmlns:a16="http://schemas.microsoft.com/office/drawing/2014/main" id="{D034D049-557B-4001-AFA5-C5CF86D531D4}"/>
              </a:ext>
            </a:extLst>
          </p:cNvPr>
          <p:cNvSpPr txBox="1"/>
          <p:nvPr/>
        </p:nvSpPr>
        <p:spPr>
          <a:xfrm>
            <a:off x="6331237" y="1287970"/>
            <a:ext cx="2969802" cy="646331"/>
          </a:xfrm>
          <a:prstGeom prst="rect">
            <a:avLst/>
          </a:prstGeom>
          <a:noFill/>
        </p:spPr>
        <p:txBody>
          <a:bodyPr wrap="squar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Millions of requests </a:t>
            </a:r>
            <a:b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per second</a:t>
            </a:r>
          </a:p>
        </p:txBody>
      </p:sp>
      <p:sp>
        <p:nvSpPr>
          <p:cNvPr id="94" name="TextBox 93">
            <a:extLst>
              <a:ext uri="{FF2B5EF4-FFF2-40B4-BE49-F238E27FC236}">
                <a16:creationId xmlns:a16="http://schemas.microsoft.com/office/drawing/2014/main" id="{5220F754-F69D-4446-BE19-AEF5C0261451}"/>
              </a:ext>
            </a:extLst>
          </p:cNvPr>
          <p:cNvSpPr txBox="1"/>
          <p:nvPr/>
        </p:nvSpPr>
        <p:spPr>
          <a:xfrm>
            <a:off x="6331237" y="2209357"/>
            <a:ext cx="2482395" cy="369332"/>
          </a:xfrm>
          <a:prstGeom prst="rect">
            <a:avLst/>
          </a:prstGeom>
          <a:noFill/>
        </p:spPr>
        <p:txBody>
          <a:bodyPr wrap="squar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Trillions of items</a:t>
            </a:r>
          </a:p>
        </p:txBody>
      </p:sp>
      <p:sp>
        <p:nvSpPr>
          <p:cNvPr id="95" name="TextBox 94">
            <a:extLst>
              <a:ext uri="{FF2B5EF4-FFF2-40B4-BE49-F238E27FC236}">
                <a16:creationId xmlns:a16="http://schemas.microsoft.com/office/drawing/2014/main" id="{35F898ED-3222-43D9-BF28-F10E879D0396}"/>
              </a:ext>
            </a:extLst>
          </p:cNvPr>
          <p:cNvSpPr txBox="1"/>
          <p:nvPr/>
        </p:nvSpPr>
        <p:spPr>
          <a:xfrm>
            <a:off x="6331237" y="2853745"/>
            <a:ext cx="2887853" cy="369332"/>
          </a:xfrm>
          <a:prstGeom prst="rect">
            <a:avLst/>
          </a:prstGeom>
          <a:noFill/>
        </p:spPr>
        <p:txBody>
          <a:bodyPr wrap="squar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Petabytes of storage</a:t>
            </a:r>
          </a:p>
        </p:txBody>
      </p:sp>
      <p:grpSp>
        <p:nvGrpSpPr>
          <p:cNvPr id="52" name="Group 4">
            <a:extLst>
              <a:ext uri="{FF2B5EF4-FFF2-40B4-BE49-F238E27FC236}">
                <a16:creationId xmlns:a16="http://schemas.microsoft.com/office/drawing/2014/main" id="{72D775A6-C536-485E-B97D-7A1784D6496F}"/>
              </a:ext>
            </a:extLst>
          </p:cNvPr>
          <p:cNvGrpSpPr>
            <a:grpSpLocks noChangeAspect="1"/>
          </p:cNvGrpSpPr>
          <p:nvPr/>
        </p:nvGrpSpPr>
        <p:grpSpPr bwMode="auto">
          <a:xfrm>
            <a:off x="8235853" y="177679"/>
            <a:ext cx="559600" cy="563921"/>
            <a:chOff x="1845" y="573"/>
            <a:chExt cx="2072" cy="2088"/>
          </a:xfrm>
        </p:grpSpPr>
        <p:sp>
          <p:nvSpPr>
            <p:cNvPr id="53" name="Oval 5">
              <a:extLst>
                <a:ext uri="{FF2B5EF4-FFF2-40B4-BE49-F238E27FC236}">
                  <a16:creationId xmlns:a16="http://schemas.microsoft.com/office/drawing/2014/main" id="{E902D706-27F0-4AC5-A456-CCF58DB63A9A}"/>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6">
              <a:extLst>
                <a:ext uri="{FF2B5EF4-FFF2-40B4-BE49-F238E27FC236}">
                  <a16:creationId xmlns:a16="http://schemas.microsoft.com/office/drawing/2014/main" id="{33E0277E-4B98-42BF-A202-82AC1AF8230F}"/>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7">
              <a:extLst>
                <a:ext uri="{FF2B5EF4-FFF2-40B4-BE49-F238E27FC236}">
                  <a16:creationId xmlns:a16="http://schemas.microsoft.com/office/drawing/2014/main" id="{8C7CF9B2-FF79-498E-94E3-AC0B15132B92}"/>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
              <a:extLst>
                <a:ext uri="{FF2B5EF4-FFF2-40B4-BE49-F238E27FC236}">
                  <a16:creationId xmlns:a16="http://schemas.microsoft.com/office/drawing/2014/main" id="{5956F319-AE33-4926-AAA8-0B1EC865FDCE}"/>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9">
              <a:extLst>
                <a:ext uri="{FF2B5EF4-FFF2-40B4-BE49-F238E27FC236}">
                  <a16:creationId xmlns:a16="http://schemas.microsoft.com/office/drawing/2014/main" id="{62B383E0-5559-4800-9E82-AF5005AFA987}"/>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0">
              <a:extLst>
                <a:ext uri="{FF2B5EF4-FFF2-40B4-BE49-F238E27FC236}">
                  <a16:creationId xmlns:a16="http://schemas.microsoft.com/office/drawing/2014/main" id="{363E112C-3301-4F00-9A3B-A733EC6381B2}"/>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1">
              <a:extLst>
                <a:ext uri="{FF2B5EF4-FFF2-40B4-BE49-F238E27FC236}">
                  <a16:creationId xmlns:a16="http://schemas.microsoft.com/office/drawing/2014/main" id="{59AD6189-2ADA-4880-AE76-7314CEF59F44}"/>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12">
              <a:extLst>
                <a:ext uri="{FF2B5EF4-FFF2-40B4-BE49-F238E27FC236}">
                  <a16:creationId xmlns:a16="http://schemas.microsoft.com/office/drawing/2014/main" id="{28699DAE-48D5-4179-968F-3A8956CEC5DD}"/>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13">
              <a:extLst>
                <a:ext uri="{FF2B5EF4-FFF2-40B4-BE49-F238E27FC236}">
                  <a16:creationId xmlns:a16="http://schemas.microsoft.com/office/drawing/2014/main" id="{99237CF6-1D4A-4897-9F69-EE76A9F94458}"/>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14">
              <a:extLst>
                <a:ext uri="{FF2B5EF4-FFF2-40B4-BE49-F238E27FC236}">
                  <a16:creationId xmlns:a16="http://schemas.microsoft.com/office/drawing/2014/main" id="{23F73259-D172-48F0-BEDB-81597872685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7D09EBDD-DB1A-44C8-A6F1-1CB5D18092EE}"/>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6">
              <a:extLst>
                <a:ext uri="{FF2B5EF4-FFF2-40B4-BE49-F238E27FC236}">
                  <a16:creationId xmlns:a16="http://schemas.microsoft.com/office/drawing/2014/main" id="{7A097ECF-EF21-481C-A903-FE6646A56AD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17">
              <a:extLst>
                <a:ext uri="{FF2B5EF4-FFF2-40B4-BE49-F238E27FC236}">
                  <a16:creationId xmlns:a16="http://schemas.microsoft.com/office/drawing/2014/main" id="{890791B3-9740-428C-88F3-83B2CA52A13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18">
              <a:extLst>
                <a:ext uri="{FF2B5EF4-FFF2-40B4-BE49-F238E27FC236}">
                  <a16:creationId xmlns:a16="http://schemas.microsoft.com/office/drawing/2014/main" id="{021CD7C0-338D-4126-AD5D-396F7F99587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19">
              <a:extLst>
                <a:ext uri="{FF2B5EF4-FFF2-40B4-BE49-F238E27FC236}">
                  <a16:creationId xmlns:a16="http://schemas.microsoft.com/office/drawing/2014/main" id="{AD989E45-AF95-44FA-9531-81174B527EFA}"/>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0">
              <a:extLst>
                <a:ext uri="{FF2B5EF4-FFF2-40B4-BE49-F238E27FC236}">
                  <a16:creationId xmlns:a16="http://schemas.microsoft.com/office/drawing/2014/main" id="{7BF0DDD9-CB2A-4CD5-8E9E-BC2E55695F06}"/>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1">
              <a:extLst>
                <a:ext uri="{FF2B5EF4-FFF2-40B4-BE49-F238E27FC236}">
                  <a16:creationId xmlns:a16="http://schemas.microsoft.com/office/drawing/2014/main" id="{83C7B3E7-9F3F-402D-9FA9-CCD7A8B5E7E2}"/>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22">
              <a:extLst>
                <a:ext uri="{FF2B5EF4-FFF2-40B4-BE49-F238E27FC236}">
                  <a16:creationId xmlns:a16="http://schemas.microsoft.com/office/drawing/2014/main" id="{73C0FE6C-A852-455C-9224-637E2F044F9B}"/>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23">
              <a:extLst>
                <a:ext uri="{FF2B5EF4-FFF2-40B4-BE49-F238E27FC236}">
                  <a16:creationId xmlns:a16="http://schemas.microsoft.com/office/drawing/2014/main" id="{778B5A1A-0571-4820-AE67-D6127D9E7B3C}"/>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4" name="TextBox 73">
            <a:extLst>
              <a:ext uri="{FF2B5EF4-FFF2-40B4-BE49-F238E27FC236}">
                <a16:creationId xmlns:a16="http://schemas.microsoft.com/office/drawing/2014/main" id="{6421F255-F92B-4BC1-9F1F-02351CD8E56E}"/>
              </a:ext>
            </a:extLst>
          </p:cNvPr>
          <p:cNvSpPr txBox="1"/>
          <p:nvPr/>
        </p:nvSpPr>
        <p:spPr>
          <a:xfrm>
            <a:off x="6331237" y="3498134"/>
            <a:ext cx="2613583" cy="646331"/>
          </a:xfrm>
          <a:prstGeom prst="rect">
            <a:avLst/>
          </a:prstGeom>
          <a:noFill/>
        </p:spPr>
        <p:txBody>
          <a:bodyPr wrap="square" rtlCol="0">
            <a:spAutoFit/>
          </a:bodyPr>
          <a:lstStyle/>
          <a:p>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Single-digit millisecond</a:t>
            </a:r>
            <a:b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dirty="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rPr>
              <a:t>read and write latencies</a:t>
            </a:r>
          </a:p>
        </p:txBody>
      </p:sp>
      <p:pic>
        <p:nvPicPr>
          <p:cNvPr id="84" name="Picture 83" descr="scaling%20pics/final%20run/CW/Screen%20Shot%202017-08-12%20at%206.49.29%20PM.png">
            <a:extLst>
              <a:ext uri="{FF2B5EF4-FFF2-40B4-BE49-F238E27FC236}">
                <a16:creationId xmlns:a16="http://schemas.microsoft.com/office/drawing/2014/main" id="{41448CC1-7E61-B041-8DE9-45D7E1E62E02}"/>
              </a:ext>
            </a:extLst>
          </p:cNvPr>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357353" y="1376127"/>
            <a:ext cx="5571854" cy="2352852"/>
          </a:xfrm>
          <a:prstGeom prst="rect">
            <a:avLst/>
          </a:prstGeom>
          <a:noFill/>
          <a:ln>
            <a:noFill/>
          </a:ln>
        </p:spPr>
      </p:pic>
      <p:cxnSp>
        <p:nvCxnSpPr>
          <p:cNvPr id="30" name="Straight Connector 29">
            <a:extLst>
              <a:ext uri="{FF2B5EF4-FFF2-40B4-BE49-F238E27FC236}">
                <a16:creationId xmlns:a16="http://schemas.microsoft.com/office/drawing/2014/main" id="{5C416032-0FB5-4204-B2FE-A82D9BDA9BD5}"/>
              </a:ext>
            </a:extLst>
          </p:cNvPr>
          <p:cNvCxnSpPr>
            <a:cxnSpLocks/>
          </p:cNvCxnSpPr>
          <p:nvPr/>
        </p:nvCxnSpPr>
        <p:spPr>
          <a:xfrm>
            <a:off x="6143676" y="922789"/>
            <a:ext cx="0" cy="3665989"/>
          </a:xfrm>
          <a:prstGeom prst="line">
            <a:avLst/>
          </a:prstGeom>
          <a:noFill/>
          <a:ln w="12700" cap="rnd" cmpd="sng" algn="ctr">
            <a:solidFill>
              <a:schemeClr val="accent6">
                <a:lumMod val="20000"/>
                <a:lumOff val="80000"/>
              </a:schemeClr>
            </a:solidFill>
            <a:prstDash val="solid"/>
          </a:ln>
          <a:effectLst/>
        </p:spPr>
      </p:cxnSp>
    </p:spTree>
    <p:extLst>
      <p:ext uri="{BB962C8B-B14F-4D97-AF65-F5344CB8AC3E}">
        <p14:creationId xmlns:p14="http://schemas.microsoft.com/office/powerpoint/2010/main" val="19699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350"/>
                                        <p:tgtEl>
                                          <p:spTgt spid="93"/>
                                        </p:tgtEl>
                                      </p:cBhvr>
                                    </p:animEffect>
                                  </p:childTnLst>
                                </p:cTn>
                              </p:par>
                              <p:par>
                                <p:cTn id="11" presetID="63" presetClass="path" presetSubtype="0" decel="100000" fill="hold" grpId="1" nodeType="withEffect">
                                  <p:stCondLst>
                                    <p:cond delay="250"/>
                                  </p:stCondLst>
                                  <p:childTnLst>
                                    <p:animMotion origin="layout" path="M 2.22222E-6 4.69136E-6 L 0.04757 4.69136E-6 " pathEditMode="relative" rAng="0" ptsTypes="AA">
                                      <p:cBhvr>
                                        <p:cTn id="12" dur="500" spd="-100000" fill="hold"/>
                                        <p:tgtEl>
                                          <p:spTgt spid="93"/>
                                        </p:tgtEl>
                                        <p:attrNameLst>
                                          <p:attrName>ppt_x</p:attrName>
                                          <p:attrName>ppt_y</p:attrName>
                                        </p:attrNameLst>
                                      </p:cBhvr>
                                      <p:rCtr x="2378" y="0"/>
                                    </p:animMotion>
                                  </p:childTnLst>
                                </p:cTn>
                              </p:par>
                              <p:par>
                                <p:cTn id="13" presetID="10" presetClass="entr" presetSubtype="0" fill="hold" grpId="0" nodeType="withEffect">
                                  <p:stCondLst>
                                    <p:cond delay="250"/>
                                  </p:stCondLst>
                                  <p:childTnLst>
                                    <p:set>
                                      <p:cBhvr>
                                        <p:cTn id="14" dur="1" fill="hold">
                                          <p:stCondLst>
                                            <p:cond delay="0"/>
                                          </p:stCondLst>
                                        </p:cTn>
                                        <p:tgtEl>
                                          <p:spTgt spid="94"/>
                                        </p:tgtEl>
                                        <p:attrNameLst>
                                          <p:attrName>style.visibility</p:attrName>
                                        </p:attrNameLst>
                                      </p:cBhvr>
                                      <p:to>
                                        <p:strVal val="visible"/>
                                      </p:to>
                                    </p:set>
                                    <p:animEffect transition="in" filter="fade">
                                      <p:cBhvr>
                                        <p:cTn id="15" dur="350"/>
                                        <p:tgtEl>
                                          <p:spTgt spid="94"/>
                                        </p:tgtEl>
                                      </p:cBhvr>
                                    </p:animEffect>
                                  </p:childTnLst>
                                </p:cTn>
                              </p:par>
                              <p:par>
                                <p:cTn id="16" presetID="63" presetClass="path" presetSubtype="0" decel="100000" fill="hold" grpId="1" nodeType="withEffect">
                                  <p:stCondLst>
                                    <p:cond delay="250"/>
                                  </p:stCondLst>
                                  <p:childTnLst>
                                    <p:animMotion origin="layout" path="M 2.22222E-6 4.69136E-6 L 0.04757 4.69136E-6 " pathEditMode="relative" rAng="0" ptsTypes="AA">
                                      <p:cBhvr>
                                        <p:cTn id="17" dur="500" spd="-100000" fill="hold"/>
                                        <p:tgtEl>
                                          <p:spTgt spid="94"/>
                                        </p:tgtEl>
                                        <p:attrNameLst>
                                          <p:attrName>ppt_x</p:attrName>
                                          <p:attrName>ppt_y</p:attrName>
                                        </p:attrNameLst>
                                      </p:cBhvr>
                                      <p:rCtr x="2378" y="0"/>
                                    </p:animMotion>
                                  </p:childTnLst>
                                </p:cTn>
                              </p:par>
                              <p:par>
                                <p:cTn id="18" presetID="10" presetClass="entr" presetSubtype="0" fill="hold" grpId="0" nodeType="withEffect">
                                  <p:stCondLst>
                                    <p:cond delay="25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350"/>
                                        <p:tgtEl>
                                          <p:spTgt spid="95"/>
                                        </p:tgtEl>
                                      </p:cBhvr>
                                    </p:animEffect>
                                  </p:childTnLst>
                                </p:cTn>
                              </p:par>
                              <p:par>
                                <p:cTn id="21" presetID="63" presetClass="path" presetSubtype="0" decel="100000" fill="hold" grpId="1" nodeType="withEffect">
                                  <p:stCondLst>
                                    <p:cond delay="250"/>
                                  </p:stCondLst>
                                  <p:childTnLst>
                                    <p:animMotion origin="layout" path="M 2.22222E-6 4.69136E-6 L 0.04757 4.69136E-6 " pathEditMode="relative" rAng="0" ptsTypes="AA">
                                      <p:cBhvr>
                                        <p:cTn id="22" dur="500" spd="-100000" fill="hold"/>
                                        <p:tgtEl>
                                          <p:spTgt spid="95"/>
                                        </p:tgtEl>
                                        <p:attrNameLst>
                                          <p:attrName>ppt_x</p:attrName>
                                          <p:attrName>ppt_y</p:attrName>
                                        </p:attrNameLst>
                                      </p:cBhvr>
                                      <p:rCtr x="2378" y="0"/>
                                    </p:animMotion>
                                  </p:childTnLst>
                                </p:cTn>
                              </p:par>
                              <p:par>
                                <p:cTn id="23" presetID="10" presetClass="entr" presetSubtype="0" fill="hold" grpId="0" nodeType="withEffect">
                                  <p:stCondLst>
                                    <p:cond delay="250"/>
                                  </p:stCondLst>
                                  <p:childTnLst>
                                    <p:set>
                                      <p:cBhvr>
                                        <p:cTn id="24" dur="1" fill="hold">
                                          <p:stCondLst>
                                            <p:cond delay="0"/>
                                          </p:stCondLst>
                                        </p:cTn>
                                        <p:tgtEl>
                                          <p:spTgt spid="74"/>
                                        </p:tgtEl>
                                        <p:attrNameLst>
                                          <p:attrName>style.visibility</p:attrName>
                                        </p:attrNameLst>
                                      </p:cBhvr>
                                      <p:to>
                                        <p:strVal val="visible"/>
                                      </p:to>
                                    </p:set>
                                    <p:animEffect transition="in" filter="fade">
                                      <p:cBhvr>
                                        <p:cTn id="25" dur="350"/>
                                        <p:tgtEl>
                                          <p:spTgt spid="74"/>
                                        </p:tgtEl>
                                      </p:cBhvr>
                                    </p:animEffect>
                                  </p:childTnLst>
                                </p:cTn>
                              </p:par>
                              <p:par>
                                <p:cTn id="26" presetID="63" presetClass="path" presetSubtype="0" decel="100000" fill="hold" grpId="1" nodeType="withEffect">
                                  <p:stCondLst>
                                    <p:cond delay="250"/>
                                  </p:stCondLst>
                                  <p:childTnLst>
                                    <p:animMotion origin="layout" path="M 2.22222E-6 4.69136E-6 L 0.04757 4.69136E-6 " pathEditMode="relative" rAng="0" ptsTypes="AA">
                                      <p:cBhvr>
                                        <p:cTn id="27" dur="500" spd="-100000" fill="hold"/>
                                        <p:tgtEl>
                                          <p:spTgt spid="74"/>
                                        </p:tgtEl>
                                        <p:attrNameLst>
                                          <p:attrName>ppt_x</p:attrName>
                                          <p:attrName>ppt_y</p:attrName>
                                        </p:attrNameLst>
                                      </p:cBhvr>
                                      <p:rCtr x="2378" y="0"/>
                                    </p:animMotion>
                                  </p:childTnLst>
                                </p:cTn>
                              </p:par>
                              <p:par>
                                <p:cTn id="28" presetID="10" presetClass="entr" presetSubtype="0" fill="hold" nodeType="with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350"/>
                                        <p:tgtEl>
                                          <p:spTgt spid="84"/>
                                        </p:tgtEl>
                                      </p:cBhvr>
                                    </p:animEffect>
                                  </p:childTnLst>
                                </p:cTn>
                              </p:par>
                              <p:par>
                                <p:cTn id="31" presetID="42" presetClass="path" presetSubtype="0" decel="100000" fill="hold" nodeType="withEffect">
                                  <p:stCondLst>
                                    <p:cond delay="0"/>
                                  </p:stCondLst>
                                  <p:childTnLst>
                                    <p:animMotion origin="layout" path="M 2.77778E-6 -8.64198E-7 L 2.77778E-6 0.07315 " pathEditMode="relative" rAng="0" ptsTypes="AA">
                                      <p:cBhvr>
                                        <p:cTn id="32" dur="500" spd="-100000" fill="hold"/>
                                        <p:tgtEl>
                                          <p:spTgt spid="8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4" grpId="0"/>
      <p:bldP spid="94" grpId="1"/>
      <p:bldP spid="95" grpId="0"/>
      <p:bldP spid="95" grpId="1"/>
      <p:bldP spid="74" grpId="0"/>
      <p:bldP spid="74"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2" name="Group 4">
            <a:extLst>
              <a:ext uri="{FF2B5EF4-FFF2-40B4-BE49-F238E27FC236}">
                <a16:creationId xmlns:a16="http://schemas.microsoft.com/office/drawing/2014/main" id="{72D775A6-C536-485E-B97D-7A1784D6496F}"/>
              </a:ext>
            </a:extLst>
          </p:cNvPr>
          <p:cNvGrpSpPr>
            <a:grpSpLocks noChangeAspect="1"/>
          </p:cNvGrpSpPr>
          <p:nvPr/>
        </p:nvGrpSpPr>
        <p:grpSpPr bwMode="auto">
          <a:xfrm>
            <a:off x="8235853" y="177679"/>
            <a:ext cx="559600" cy="563921"/>
            <a:chOff x="1845" y="573"/>
            <a:chExt cx="2072" cy="2088"/>
          </a:xfrm>
        </p:grpSpPr>
        <p:sp>
          <p:nvSpPr>
            <p:cNvPr id="53" name="Oval 5">
              <a:extLst>
                <a:ext uri="{FF2B5EF4-FFF2-40B4-BE49-F238E27FC236}">
                  <a16:creationId xmlns:a16="http://schemas.microsoft.com/office/drawing/2014/main" id="{E902D706-27F0-4AC5-A456-CCF58DB63A9A}"/>
                </a:ext>
              </a:extLst>
            </p:cNvPr>
            <p:cNvSpPr>
              <a:spLocks noChangeArrowheads="1"/>
            </p:cNvSpPr>
            <p:nvPr/>
          </p:nvSpPr>
          <p:spPr bwMode="auto">
            <a:xfrm>
              <a:off x="1916" y="1388"/>
              <a:ext cx="1194" cy="1198"/>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Oval 6">
              <a:extLst>
                <a:ext uri="{FF2B5EF4-FFF2-40B4-BE49-F238E27FC236}">
                  <a16:creationId xmlns:a16="http://schemas.microsoft.com/office/drawing/2014/main" id="{33E0277E-4B98-42BF-A202-82AC1AF8230F}"/>
                </a:ext>
              </a:extLst>
            </p:cNvPr>
            <p:cNvSpPr>
              <a:spLocks noChangeArrowheads="1"/>
            </p:cNvSpPr>
            <p:nvPr/>
          </p:nvSpPr>
          <p:spPr bwMode="auto">
            <a:xfrm>
              <a:off x="2398" y="1872"/>
              <a:ext cx="229" cy="230"/>
            </a:xfrm>
            <a:prstGeom prst="ellips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7">
              <a:extLst>
                <a:ext uri="{FF2B5EF4-FFF2-40B4-BE49-F238E27FC236}">
                  <a16:creationId xmlns:a16="http://schemas.microsoft.com/office/drawing/2014/main" id="{8C7CF9B2-FF79-498E-94E3-AC0B15132B92}"/>
                </a:ext>
              </a:extLst>
            </p:cNvPr>
            <p:cNvSpPr>
              <a:spLocks noChangeShapeType="1"/>
            </p:cNvSpPr>
            <p:nvPr/>
          </p:nvSpPr>
          <p:spPr bwMode="auto">
            <a:xfrm flipV="1">
              <a:off x="2563" y="1322"/>
              <a:ext cx="245" cy="56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8">
              <a:extLst>
                <a:ext uri="{FF2B5EF4-FFF2-40B4-BE49-F238E27FC236}">
                  <a16:creationId xmlns:a16="http://schemas.microsoft.com/office/drawing/2014/main" id="{5956F319-AE33-4926-AAA8-0B1EC865FDCE}"/>
                </a:ext>
              </a:extLst>
            </p:cNvPr>
            <p:cNvSpPr>
              <a:spLocks noChangeShapeType="1"/>
            </p:cNvSpPr>
            <p:nvPr/>
          </p:nvSpPr>
          <p:spPr bwMode="auto">
            <a:xfrm flipV="1">
              <a:off x="1864" y="2031"/>
              <a:ext cx="543" cy="21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9">
              <a:extLst>
                <a:ext uri="{FF2B5EF4-FFF2-40B4-BE49-F238E27FC236}">
                  <a16:creationId xmlns:a16="http://schemas.microsoft.com/office/drawing/2014/main" id="{62B383E0-5559-4800-9E82-AF5005AFA987}"/>
                </a:ext>
              </a:extLst>
            </p:cNvPr>
            <p:cNvSpPr>
              <a:spLocks noChangeShapeType="1"/>
            </p:cNvSpPr>
            <p:nvPr/>
          </p:nvSpPr>
          <p:spPr bwMode="auto">
            <a:xfrm flipH="1" flipV="1">
              <a:off x="2548" y="2102"/>
              <a:ext cx="221" cy="559"/>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10">
              <a:extLst>
                <a:ext uri="{FF2B5EF4-FFF2-40B4-BE49-F238E27FC236}">
                  <a16:creationId xmlns:a16="http://schemas.microsoft.com/office/drawing/2014/main" id="{363E112C-3301-4F00-9A3B-A733EC6381B2}"/>
                </a:ext>
              </a:extLst>
            </p:cNvPr>
            <p:cNvSpPr>
              <a:spLocks noChangeShapeType="1"/>
            </p:cNvSpPr>
            <p:nvPr/>
          </p:nvSpPr>
          <p:spPr bwMode="auto">
            <a:xfrm>
              <a:off x="2253" y="1324"/>
              <a:ext cx="44" cy="10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11">
              <a:extLst>
                <a:ext uri="{FF2B5EF4-FFF2-40B4-BE49-F238E27FC236}">
                  <a16:creationId xmlns:a16="http://schemas.microsoft.com/office/drawing/2014/main" id="{59AD6189-2ADA-4880-AE76-7314CEF59F44}"/>
                </a:ext>
              </a:extLst>
            </p:cNvPr>
            <p:cNvSpPr>
              <a:spLocks noChangeShapeType="1"/>
            </p:cNvSpPr>
            <p:nvPr/>
          </p:nvSpPr>
          <p:spPr bwMode="auto">
            <a:xfrm>
              <a:off x="1845" y="1693"/>
              <a:ext cx="121" cy="5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12">
              <a:extLst>
                <a:ext uri="{FF2B5EF4-FFF2-40B4-BE49-F238E27FC236}">
                  <a16:creationId xmlns:a16="http://schemas.microsoft.com/office/drawing/2014/main" id="{28699DAE-48D5-4179-968F-3A8956CEC5DD}"/>
                </a:ext>
              </a:extLst>
            </p:cNvPr>
            <p:cNvSpPr>
              <a:spLocks noChangeShapeType="1"/>
            </p:cNvSpPr>
            <p:nvPr/>
          </p:nvSpPr>
          <p:spPr bwMode="auto">
            <a:xfrm flipV="1">
              <a:off x="2220" y="2538"/>
              <a:ext cx="58" cy="123"/>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13">
              <a:extLst>
                <a:ext uri="{FF2B5EF4-FFF2-40B4-BE49-F238E27FC236}">
                  <a16:creationId xmlns:a16="http://schemas.microsoft.com/office/drawing/2014/main" id="{99237CF6-1D4A-4897-9F69-EE76A9F94458}"/>
                </a:ext>
              </a:extLst>
            </p:cNvPr>
            <p:cNvSpPr>
              <a:spLocks noChangeShapeType="1"/>
            </p:cNvSpPr>
            <p:nvPr/>
          </p:nvSpPr>
          <p:spPr bwMode="auto">
            <a:xfrm>
              <a:off x="3058" y="2229"/>
              <a:ext cx="118"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14">
              <a:extLst>
                <a:ext uri="{FF2B5EF4-FFF2-40B4-BE49-F238E27FC236}">
                  <a16:creationId xmlns:a16="http://schemas.microsoft.com/office/drawing/2014/main" id="{23F73259-D172-48F0-BEDB-815978726855}"/>
                </a:ext>
              </a:extLst>
            </p:cNvPr>
            <p:cNvSpPr>
              <a:spLocks noChangeShapeType="1"/>
            </p:cNvSpPr>
            <p:nvPr/>
          </p:nvSpPr>
          <p:spPr bwMode="auto">
            <a:xfrm flipV="1">
              <a:off x="3068" y="1739"/>
              <a:ext cx="111" cy="3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7D09EBDD-DB1A-44C8-A6F1-1CB5D18092EE}"/>
                </a:ext>
              </a:extLst>
            </p:cNvPr>
            <p:cNvSpPr>
              <a:spLocks/>
            </p:cNvSpPr>
            <p:nvPr/>
          </p:nvSpPr>
          <p:spPr bwMode="auto">
            <a:xfrm>
              <a:off x="2821" y="610"/>
              <a:ext cx="1059" cy="1060"/>
            </a:xfrm>
            <a:custGeom>
              <a:avLst/>
              <a:gdLst>
                <a:gd name="T0" fmla="*/ 459 w 509"/>
                <a:gd name="T1" fmla="*/ 163 h 508"/>
                <a:gd name="T2" fmla="*/ 346 w 509"/>
                <a:gd name="T3" fmla="*/ 458 h 508"/>
                <a:gd name="T4" fmla="*/ 51 w 509"/>
                <a:gd name="T5" fmla="*/ 345 h 508"/>
                <a:gd name="T6" fmla="*/ 163 w 509"/>
                <a:gd name="T7" fmla="*/ 50 h 508"/>
                <a:gd name="T8" fmla="*/ 459 w 509"/>
                <a:gd name="T9" fmla="*/ 163 h 508"/>
              </a:gdLst>
              <a:ahLst/>
              <a:cxnLst>
                <a:cxn ang="0">
                  <a:pos x="T0" y="T1"/>
                </a:cxn>
                <a:cxn ang="0">
                  <a:pos x="T2" y="T3"/>
                </a:cxn>
                <a:cxn ang="0">
                  <a:pos x="T4" y="T5"/>
                </a:cxn>
                <a:cxn ang="0">
                  <a:pos x="T6" y="T7"/>
                </a:cxn>
                <a:cxn ang="0">
                  <a:pos x="T8" y="T9"/>
                </a:cxn>
              </a:cxnLst>
              <a:rect l="0" t="0" r="r" b="b"/>
              <a:pathLst>
                <a:path w="509" h="508">
                  <a:moveTo>
                    <a:pt x="459" y="163"/>
                  </a:moveTo>
                  <a:cubicBezTo>
                    <a:pt x="509" y="275"/>
                    <a:pt x="458" y="407"/>
                    <a:pt x="346" y="458"/>
                  </a:cubicBezTo>
                  <a:cubicBezTo>
                    <a:pt x="233" y="508"/>
                    <a:pt x="101" y="458"/>
                    <a:pt x="51" y="345"/>
                  </a:cubicBezTo>
                  <a:cubicBezTo>
                    <a:pt x="0" y="232"/>
                    <a:pt x="51" y="100"/>
                    <a:pt x="163" y="50"/>
                  </a:cubicBezTo>
                  <a:cubicBezTo>
                    <a:pt x="276" y="0"/>
                    <a:pt x="408" y="50"/>
                    <a:pt x="459" y="163"/>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6">
              <a:extLst>
                <a:ext uri="{FF2B5EF4-FFF2-40B4-BE49-F238E27FC236}">
                  <a16:creationId xmlns:a16="http://schemas.microsoft.com/office/drawing/2014/main" id="{7A097ECF-EF21-481C-A903-FE6646A56AD0}"/>
                </a:ext>
              </a:extLst>
            </p:cNvPr>
            <p:cNvSpPr>
              <a:spLocks noChangeShapeType="1"/>
            </p:cNvSpPr>
            <p:nvPr/>
          </p:nvSpPr>
          <p:spPr bwMode="auto">
            <a:xfrm flipV="1">
              <a:off x="3349" y="573"/>
              <a:ext cx="0" cy="10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17">
              <a:extLst>
                <a:ext uri="{FF2B5EF4-FFF2-40B4-BE49-F238E27FC236}">
                  <a16:creationId xmlns:a16="http://schemas.microsoft.com/office/drawing/2014/main" id="{890791B3-9740-428C-88F3-83B2CA52A13B}"/>
                </a:ext>
              </a:extLst>
            </p:cNvPr>
            <p:cNvSpPr>
              <a:spLocks noChangeShapeType="1"/>
            </p:cNvSpPr>
            <p:nvPr/>
          </p:nvSpPr>
          <p:spPr bwMode="auto">
            <a:xfrm flipV="1">
              <a:off x="2973" y="1476"/>
              <a:ext cx="56" cy="58"/>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18">
              <a:extLst>
                <a:ext uri="{FF2B5EF4-FFF2-40B4-BE49-F238E27FC236}">
                  <a16:creationId xmlns:a16="http://schemas.microsoft.com/office/drawing/2014/main" id="{021CD7C0-338D-4126-AD5D-396F7F995871}"/>
                </a:ext>
              </a:extLst>
            </p:cNvPr>
            <p:cNvSpPr>
              <a:spLocks noChangeShapeType="1"/>
            </p:cNvSpPr>
            <p:nvPr/>
          </p:nvSpPr>
          <p:spPr bwMode="auto">
            <a:xfrm flipH="1" flipV="1">
              <a:off x="3678" y="1470"/>
              <a:ext cx="68" cy="6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19">
              <a:extLst>
                <a:ext uri="{FF2B5EF4-FFF2-40B4-BE49-F238E27FC236}">
                  <a16:creationId xmlns:a16="http://schemas.microsoft.com/office/drawing/2014/main" id="{AD989E45-AF95-44FA-9531-81174B527EFA}"/>
                </a:ext>
              </a:extLst>
            </p:cNvPr>
            <p:cNvSpPr>
              <a:spLocks noChangeShapeType="1"/>
            </p:cNvSpPr>
            <p:nvPr/>
          </p:nvSpPr>
          <p:spPr bwMode="auto">
            <a:xfrm>
              <a:off x="2954" y="750"/>
              <a:ext cx="66" cy="61"/>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0">
              <a:extLst>
                <a:ext uri="{FF2B5EF4-FFF2-40B4-BE49-F238E27FC236}">
                  <a16:creationId xmlns:a16="http://schemas.microsoft.com/office/drawing/2014/main" id="{7BF0DDD9-CB2A-4CD5-8E9E-BC2E55695F06}"/>
                </a:ext>
              </a:extLst>
            </p:cNvPr>
            <p:cNvSpPr>
              <a:spLocks noChangeShapeType="1"/>
            </p:cNvSpPr>
            <p:nvPr/>
          </p:nvSpPr>
          <p:spPr bwMode="auto">
            <a:xfrm>
              <a:off x="2781" y="1142"/>
              <a:ext cx="104" cy="0"/>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1">
              <a:extLst>
                <a:ext uri="{FF2B5EF4-FFF2-40B4-BE49-F238E27FC236}">
                  <a16:creationId xmlns:a16="http://schemas.microsoft.com/office/drawing/2014/main" id="{83C7B3E7-9F3F-402D-9FA9-CCD7A8B5E7E2}"/>
                </a:ext>
              </a:extLst>
            </p:cNvPr>
            <p:cNvSpPr>
              <a:spLocks noChangeShapeType="1"/>
            </p:cNvSpPr>
            <p:nvPr/>
          </p:nvSpPr>
          <p:spPr bwMode="auto">
            <a:xfrm flipV="1">
              <a:off x="3355" y="1605"/>
              <a:ext cx="2" cy="107"/>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22">
              <a:extLst>
                <a:ext uri="{FF2B5EF4-FFF2-40B4-BE49-F238E27FC236}">
                  <a16:creationId xmlns:a16="http://schemas.microsoft.com/office/drawing/2014/main" id="{73C0FE6C-A852-455C-9224-637E2F044F9B}"/>
                </a:ext>
              </a:extLst>
            </p:cNvPr>
            <p:cNvSpPr>
              <a:spLocks noChangeShapeType="1"/>
            </p:cNvSpPr>
            <p:nvPr/>
          </p:nvSpPr>
          <p:spPr bwMode="auto">
            <a:xfrm>
              <a:off x="3815" y="1138"/>
              <a:ext cx="102" cy="2"/>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23">
              <a:extLst>
                <a:ext uri="{FF2B5EF4-FFF2-40B4-BE49-F238E27FC236}">
                  <a16:creationId xmlns:a16="http://schemas.microsoft.com/office/drawing/2014/main" id="{778B5A1A-0571-4820-AE67-D6127D9E7B3C}"/>
                </a:ext>
              </a:extLst>
            </p:cNvPr>
            <p:cNvSpPr>
              <a:spLocks noChangeShapeType="1"/>
            </p:cNvSpPr>
            <p:nvPr/>
          </p:nvSpPr>
          <p:spPr bwMode="auto">
            <a:xfrm flipV="1">
              <a:off x="3676" y="750"/>
              <a:ext cx="70" cy="56"/>
            </a:xfrm>
            <a:prstGeom prst="line">
              <a:avLst/>
            </a:prstGeom>
            <a:noFill/>
            <a:ln w="1905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6DB607DB-C598-4CDC-9B94-0DCE26DFC6DD}"/>
              </a:ext>
            </a:extLst>
          </p:cNvPr>
          <p:cNvGrpSpPr/>
          <p:nvPr/>
        </p:nvGrpSpPr>
        <p:grpSpPr>
          <a:xfrm>
            <a:off x="5048140" y="1173106"/>
            <a:ext cx="4017773" cy="3285065"/>
            <a:chOff x="5048140" y="1173106"/>
            <a:chExt cx="4017773" cy="3285065"/>
          </a:xfrm>
        </p:grpSpPr>
        <p:pic>
          <p:nvPicPr>
            <p:cNvPr id="85" name="Content Placeholder 6" descr="scaling%20pics/final%20run/DDB%20console/Screen%20Shot%202017-08-12%20at%206.52.52%20PM.png">
              <a:extLst>
                <a:ext uri="{FF2B5EF4-FFF2-40B4-BE49-F238E27FC236}">
                  <a16:creationId xmlns:a16="http://schemas.microsoft.com/office/drawing/2014/main" id="{0E7AD879-7726-441A-A133-A3E5A7BF3AEA}"/>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bwMode="auto">
            <a:xfrm>
              <a:off x="5147999" y="1656371"/>
              <a:ext cx="3650401" cy="2201166"/>
            </a:xfrm>
            <a:prstGeom prst="rect">
              <a:avLst/>
            </a:prstGeom>
            <a:noFill/>
            <a:ln>
              <a:noFill/>
            </a:ln>
          </p:spPr>
        </p:pic>
        <p:sp>
          <p:nvSpPr>
            <p:cNvPr id="99" name="Freeform: Shape 98">
              <a:extLst>
                <a:ext uri="{FF2B5EF4-FFF2-40B4-BE49-F238E27FC236}">
                  <a16:creationId xmlns:a16="http://schemas.microsoft.com/office/drawing/2014/main" id="{2FF4811D-AD0D-437C-9607-2E17875D0F0E}"/>
                </a:ext>
              </a:extLst>
            </p:cNvPr>
            <p:cNvSpPr/>
            <p:nvPr/>
          </p:nvSpPr>
          <p:spPr>
            <a:xfrm>
              <a:off x="5048140" y="1573215"/>
              <a:ext cx="3887059" cy="2375630"/>
            </a:xfrm>
            <a:custGeom>
              <a:avLst/>
              <a:gdLst>
                <a:gd name="connsiteX0" fmla="*/ 0 w 3887059"/>
                <a:gd name="connsiteY0" fmla="*/ 0 h 2375630"/>
                <a:gd name="connsiteX1" fmla="*/ 3887059 w 3887059"/>
                <a:gd name="connsiteY1" fmla="*/ 0 h 2375630"/>
                <a:gd name="connsiteX2" fmla="*/ 3887059 w 3887059"/>
                <a:gd name="connsiteY2" fmla="*/ 2375630 h 2375630"/>
                <a:gd name="connsiteX3" fmla="*/ 0 w 3887059"/>
                <a:gd name="connsiteY3" fmla="*/ 2375630 h 2375630"/>
                <a:gd name="connsiteX4" fmla="*/ 0 w 3887059"/>
                <a:gd name="connsiteY4" fmla="*/ 0 h 2375630"/>
                <a:gd name="connsiteX5" fmla="*/ 895445 w 3887059"/>
                <a:gd name="connsiteY5" fmla="*/ 632778 h 2375630"/>
                <a:gd name="connsiteX6" fmla="*/ 895445 w 3887059"/>
                <a:gd name="connsiteY6" fmla="*/ 1455729 h 2375630"/>
                <a:gd name="connsiteX7" fmla="*/ 1233966 w 3887059"/>
                <a:gd name="connsiteY7" fmla="*/ 1455729 h 2375630"/>
                <a:gd name="connsiteX8" fmla="*/ 1233966 w 3887059"/>
                <a:gd name="connsiteY8" fmla="*/ 632778 h 2375630"/>
                <a:gd name="connsiteX9" fmla="*/ 895445 w 3887059"/>
                <a:gd name="connsiteY9" fmla="*/ 632778 h 2375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059" h="2375630">
                  <a:moveTo>
                    <a:pt x="0" y="0"/>
                  </a:moveTo>
                  <a:lnTo>
                    <a:pt x="3887059" y="0"/>
                  </a:lnTo>
                  <a:lnTo>
                    <a:pt x="3887059" y="2375630"/>
                  </a:lnTo>
                  <a:lnTo>
                    <a:pt x="0" y="2375630"/>
                  </a:lnTo>
                  <a:lnTo>
                    <a:pt x="0" y="0"/>
                  </a:lnTo>
                  <a:close/>
                  <a:moveTo>
                    <a:pt x="895445" y="632778"/>
                  </a:moveTo>
                  <a:lnTo>
                    <a:pt x="895445" y="1455729"/>
                  </a:lnTo>
                  <a:lnTo>
                    <a:pt x="1233966" y="1455729"/>
                  </a:lnTo>
                  <a:lnTo>
                    <a:pt x="1233966" y="632778"/>
                  </a:lnTo>
                  <a:lnTo>
                    <a:pt x="895445" y="632778"/>
                  </a:lnTo>
                  <a:close/>
                </a:path>
              </a:pathLst>
            </a:custGeom>
            <a:solidFill>
              <a:schemeClr val="bg1">
                <a:alpha val="68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Right Brace 85">
              <a:extLst>
                <a:ext uri="{FF2B5EF4-FFF2-40B4-BE49-F238E27FC236}">
                  <a16:creationId xmlns:a16="http://schemas.microsoft.com/office/drawing/2014/main" id="{B43C3026-6E45-42D3-B45A-EE01C5834852}"/>
                </a:ext>
              </a:extLst>
            </p:cNvPr>
            <p:cNvSpPr/>
            <p:nvPr/>
          </p:nvSpPr>
          <p:spPr>
            <a:xfrm>
              <a:off x="6238789" y="2311549"/>
              <a:ext cx="147918" cy="625288"/>
            </a:xfrm>
            <a:prstGeom prst="rightBrace">
              <a:avLst>
                <a:gd name="adj1" fmla="val 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87" name="TextBox 86">
              <a:extLst>
                <a:ext uri="{FF2B5EF4-FFF2-40B4-BE49-F238E27FC236}">
                  <a16:creationId xmlns:a16="http://schemas.microsoft.com/office/drawing/2014/main" id="{281298F8-BB59-4B38-AFDD-0388A6911DA0}"/>
                </a:ext>
              </a:extLst>
            </p:cNvPr>
            <p:cNvSpPr txBox="1"/>
            <p:nvPr/>
          </p:nvSpPr>
          <p:spPr>
            <a:xfrm>
              <a:off x="5048936" y="4150394"/>
              <a:ext cx="2597428" cy="307777"/>
            </a:xfrm>
            <a:prstGeom prst="rect">
              <a:avLst/>
            </a:prstGeom>
            <a:noFill/>
          </p:spPr>
          <p:txBody>
            <a:bodyPr wrap="square" rtlCol="0">
              <a:spAutoFit/>
            </a:bodyPr>
            <a:lstStyle/>
            <a:p>
              <a:r>
                <a:rPr lang="en-US" sz="1400" dirty="0">
                  <a:latin typeface="Amazon Ember" panose="02000000000000000000" pitchFamily="2" charset="0"/>
                  <a:ea typeface="Amazon Ember" panose="02000000000000000000" pitchFamily="2" charset="0"/>
                </a:rPr>
                <a:t>Only </a:t>
              </a:r>
              <a:r>
                <a:rPr lang="en-US" sz="1400" b="1" dirty="0">
                  <a:latin typeface="Amazon Ember" panose="02000000000000000000" pitchFamily="2" charset="0"/>
                  <a:ea typeface="Amazon Ember" panose="02000000000000000000" pitchFamily="2" charset="0"/>
                </a:rPr>
                <a:t>3 </a:t>
              </a:r>
              <a:r>
                <a:rPr lang="en-US" sz="1400" b="1">
                  <a:latin typeface="Amazon Ember" panose="02000000000000000000" pitchFamily="2" charset="0"/>
                  <a:ea typeface="Amazon Ember" panose="02000000000000000000" pitchFamily="2" charset="0"/>
                </a:rPr>
                <a:t>millisecond </a:t>
              </a:r>
              <a:r>
                <a:rPr lang="en-US" sz="1400">
                  <a:latin typeface="Amazon Ember" panose="02000000000000000000" pitchFamily="2" charset="0"/>
                  <a:ea typeface="Amazon Ember" panose="02000000000000000000" pitchFamily="2" charset="0"/>
                </a:rPr>
                <a:t>variance</a:t>
              </a:r>
              <a:endParaRPr lang="en-US" sz="1400" dirty="0">
                <a:latin typeface="Amazon Ember" panose="02000000000000000000" pitchFamily="2" charset="0"/>
                <a:ea typeface="Amazon Ember" panose="02000000000000000000" pitchFamily="2" charset="0"/>
              </a:endParaRPr>
            </a:p>
          </p:txBody>
        </p:sp>
        <p:sp>
          <p:nvSpPr>
            <p:cNvPr id="91" name="TextBox 90">
              <a:extLst>
                <a:ext uri="{FF2B5EF4-FFF2-40B4-BE49-F238E27FC236}">
                  <a16:creationId xmlns:a16="http://schemas.microsoft.com/office/drawing/2014/main" id="{8D905661-024A-4FA9-BFBC-B4792EE13BAC}"/>
                </a:ext>
              </a:extLst>
            </p:cNvPr>
            <p:cNvSpPr txBox="1"/>
            <p:nvPr/>
          </p:nvSpPr>
          <p:spPr>
            <a:xfrm>
              <a:off x="5048140" y="1173106"/>
              <a:ext cx="4017773" cy="400110"/>
            </a:xfrm>
            <a:prstGeom prst="rect">
              <a:avLst/>
            </a:prstGeom>
            <a:noFill/>
          </p:spPr>
          <p:txBody>
            <a:bodyPr wrap="square" rtlCol="0">
              <a:spAutoFit/>
            </a:bodyPr>
            <a:lstStyle/>
            <a:p>
              <a:r>
                <a:rPr lang="en-US" sz="2000" dirty="0">
                  <a:solidFill>
                    <a:schemeClr val="accent1"/>
                  </a:solidFill>
                  <a:latin typeface="Amazon Ember Regular" charset="0"/>
                  <a:ea typeface="+mj-ea"/>
                </a:rPr>
                <a:t>Consistent and low latency</a:t>
              </a:r>
            </a:p>
          </p:txBody>
        </p:sp>
        <p:cxnSp>
          <p:nvCxnSpPr>
            <p:cNvPr id="14" name="Connector: Elbow 13">
              <a:extLst>
                <a:ext uri="{FF2B5EF4-FFF2-40B4-BE49-F238E27FC236}">
                  <a16:creationId xmlns:a16="http://schemas.microsoft.com/office/drawing/2014/main" id="{9F261BEA-9004-40E0-8447-6CF2D80FB252}"/>
                </a:ext>
              </a:extLst>
            </p:cNvPr>
            <p:cNvCxnSpPr>
              <a:cxnSpLocks/>
              <a:stCxn id="86" idx="1"/>
              <a:endCxn id="87" idx="3"/>
            </p:cNvCxnSpPr>
            <p:nvPr/>
          </p:nvCxnSpPr>
          <p:spPr>
            <a:xfrm rot="10800000" flipH="1" flipV="1">
              <a:off x="6386706" y="2624193"/>
              <a:ext cx="1259657" cy="1680090"/>
            </a:xfrm>
            <a:prstGeom prst="bentConnector5">
              <a:avLst>
                <a:gd name="adj1" fmla="val 117960"/>
                <a:gd name="adj2" fmla="val 54725"/>
                <a:gd name="adj3" fmla="val 118148"/>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629DDE5B-2FC6-4914-8F7F-FA1EF9E1D7A9}"/>
              </a:ext>
            </a:extLst>
          </p:cNvPr>
          <p:cNvGrpSpPr/>
          <p:nvPr/>
        </p:nvGrpSpPr>
        <p:grpSpPr>
          <a:xfrm>
            <a:off x="282693" y="1173106"/>
            <a:ext cx="4728507" cy="3285065"/>
            <a:chOff x="282693" y="1173106"/>
            <a:chExt cx="4728507" cy="3285065"/>
          </a:xfrm>
        </p:grpSpPr>
        <p:pic>
          <p:nvPicPr>
            <p:cNvPr id="84" name="Content Placeholder 5" descr="scaling%20pics/final%20run/CW/Screen%20Shot%202017-08-12%20at%206.49.59%20PM.png">
              <a:extLst>
                <a:ext uri="{FF2B5EF4-FFF2-40B4-BE49-F238E27FC236}">
                  <a16:creationId xmlns:a16="http://schemas.microsoft.com/office/drawing/2014/main" id="{9B04FB87-37FC-4665-ACBD-5B67AA5B2AC2}"/>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bwMode="auto">
            <a:xfrm>
              <a:off x="388800" y="1656370"/>
              <a:ext cx="4622400" cy="2375630"/>
            </a:xfrm>
            <a:prstGeom prst="rect">
              <a:avLst/>
            </a:prstGeom>
            <a:noFill/>
            <a:ln>
              <a:noFill/>
            </a:ln>
          </p:spPr>
        </p:pic>
        <p:sp>
          <p:nvSpPr>
            <p:cNvPr id="88" name="Right Brace 87">
              <a:extLst>
                <a:ext uri="{FF2B5EF4-FFF2-40B4-BE49-F238E27FC236}">
                  <a16:creationId xmlns:a16="http://schemas.microsoft.com/office/drawing/2014/main" id="{77419CD8-E14C-4AB1-AA7E-96D82A329B53}"/>
                </a:ext>
              </a:extLst>
            </p:cNvPr>
            <p:cNvSpPr/>
            <p:nvPr/>
          </p:nvSpPr>
          <p:spPr>
            <a:xfrm>
              <a:off x="2775921" y="1929653"/>
              <a:ext cx="149646" cy="1234888"/>
            </a:xfrm>
            <a:prstGeom prst="rightBrace">
              <a:avLst>
                <a:gd name="adj1" fmla="val 0"/>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1BA55B12-227E-415F-9F6F-43468300618B}"/>
                </a:ext>
              </a:extLst>
            </p:cNvPr>
            <p:cNvSpPr txBox="1"/>
            <p:nvPr/>
          </p:nvSpPr>
          <p:spPr>
            <a:xfrm>
              <a:off x="290201" y="4150394"/>
              <a:ext cx="3499077" cy="307777"/>
            </a:xfrm>
            <a:prstGeom prst="rect">
              <a:avLst/>
            </a:prstGeom>
            <a:noFill/>
            <a:effectLst/>
          </p:spPr>
          <p:txBody>
            <a:bodyPr wrap="square" rtlCol="0">
              <a:spAutoFit/>
            </a:bodyPr>
            <a:lstStyle/>
            <a:p>
              <a:r>
                <a:rPr lang="en-US" sz="1400" dirty="0">
                  <a:latin typeface="Amazon Ember" panose="02000000000000000000" pitchFamily="2" charset="0"/>
                  <a:ea typeface="Amazon Ember" panose="02000000000000000000" pitchFamily="2" charset="0"/>
                </a:rPr>
                <a:t>More than </a:t>
              </a:r>
              <a:r>
                <a:rPr lang="en-US" sz="1400" b="1" dirty="0">
                  <a:latin typeface="Amazon Ember" panose="02000000000000000000" pitchFamily="2" charset="0"/>
                  <a:ea typeface="Amazon Ember" panose="02000000000000000000" pitchFamily="2" charset="0"/>
                </a:rPr>
                <a:t>1 million requests </a:t>
              </a:r>
              <a:r>
                <a:rPr lang="en-US" sz="1400" dirty="0">
                  <a:latin typeface="Amazon Ember" panose="02000000000000000000" pitchFamily="2" charset="0"/>
                  <a:ea typeface="Amazon Ember" panose="02000000000000000000" pitchFamily="2" charset="0"/>
                </a:rPr>
                <a:t>per second</a:t>
              </a:r>
            </a:p>
          </p:txBody>
        </p:sp>
        <p:sp>
          <p:nvSpPr>
            <p:cNvPr id="90" name="TextBox 89">
              <a:extLst>
                <a:ext uri="{FF2B5EF4-FFF2-40B4-BE49-F238E27FC236}">
                  <a16:creationId xmlns:a16="http://schemas.microsoft.com/office/drawing/2014/main" id="{0421292E-B321-408A-B109-952EC491F03B}"/>
                </a:ext>
              </a:extLst>
            </p:cNvPr>
            <p:cNvSpPr txBox="1"/>
            <p:nvPr/>
          </p:nvSpPr>
          <p:spPr>
            <a:xfrm>
              <a:off x="282693" y="1173106"/>
              <a:ext cx="4039385" cy="400110"/>
            </a:xfrm>
            <a:prstGeom prst="rect">
              <a:avLst/>
            </a:prstGeom>
            <a:noFill/>
          </p:spPr>
          <p:txBody>
            <a:bodyPr wrap="square" rtlCol="0">
              <a:spAutoFit/>
            </a:bodyPr>
            <a:lstStyle/>
            <a:p>
              <a:r>
                <a:rPr lang="en-US" sz="2000" dirty="0">
                  <a:solidFill>
                    <a:schemeClr val="accent1"/>
                  </a:solidFill>
                  <a:latin typeface="Amazon Ember Regular" charset="0"/>
                  <a:ea typeface="+mj-ea"/>
                </a:rPr>
                <a:t>High request volume</a:t>
              </a:r>
            </a:p>
          </p:txBody>
        </p:sp>
        <p:cxnSp>
          <p:nvCxnSpPr>
            <p:cNvPr id="17" name="Connector: Elbow 16">
              <a:extLst>
                <a:ext uri="{FF2B5EF4-FFF2-40B4-BE49-F238E27FC236}">
                  <a16:creationId xmlns:a16="http://schemas.microsoft.com/office/drawing/2014/main" id="{119CB5DA-49A6-4AEA-BD23-1DE00D516FD4}"/>
                </a:ext>
              </a:extLst>
            </p:cNvPr>
            <p:cNvCxnSpPr>
              <a:stCxn id="88" idx="1"/>
              <a:endCxn id="89" idx="3"/>
            </p:cNvCxnSpPr>
            <p:nvPr/>
          </p:nvCxnSpPr>
          <p:spPr>
            <a:xfrm rot="10800000" flipH="1" flipV="1">
              <a:off x="2925566" y="2547097"/>
              <a:ext cx="863711" cy="1757186"/>
            </a:xfrm>
            <a:prstGeom prst="bentConnector5">
              <a:avLst>
                <a:gd name="adj1" fmla="val 126160"/>
                <a:gd name="adj2" fmla="val 63190"/>
                <a:gd name="adj3" fmla="val 126467"/>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 name="Title 1">
            <a:extLst>
              <a:ext uri="{FF2B5EF4-FFF2-40B4-BE49-F238E27FC236}">
                <a16:creationId xmlns:a16="http://schemas.microsoft.com/office/drawing/2014/main" id="{385B9487-FFF5-40E3-B0DB-CEF90DF2FBC4}"/>
              </a:ext>
            </a:extLst>
          </p:cNvPr>
          <p:cNvSpPr>
            <a:spLocks noGrp="1"/>
          </p:cNvSpPr>
          <p:nvPr>
            <p:ph type="title"/>
          </p:nvPr>
        </p:nvSpPr>
        <p:spPr/>
        <p:txBody>
          <a:bodyPr/>
          <a:lstStyle/>
          <a:p>
            <a:r>
              <a:rPr lang="en-US" dirty="0">
                <a:solidFill>
                  <a:schemeClr val="bg1"/>
                </a:solidFill>
              </a:rPr>
              <a:t>High performance</a:t>
            </a:r>
          </a:p>
        </p:txBody>
      </p:sp>
    </p:spTree>
    <p:extLst>
      <p:ext uri="{BB962C8B-B14F-4D97-AF65-F5344CB8AC3E}">
        <p14:creationId xmlns:p14="http://schemas.microsoft.com/office/powerpoint/2010/main" val="5036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50"/>
                                        <p:tgtEl>
                                          <p:spTgt spid="23"/>
                                        </p:tgtEl>
                                      </p:cBhvr>
                                    </p:animEffect>
                                  </p:childTnLst>
                                </p:cTn>
                              </p:par>
                              <p:par>
                                <p:cTn id="8" presetID="42" presetClass="path" presetSubtype="0" decel="100000" fill="hold" nodeType="withEffect">
                                  <p:stCondLst>
                                    <p:cond delay="0"/>
                                  </p:stCondLst>
                                  <p:childTnLst>
                                    <p:animMotion origin="layout" path="M 2.77778E-6 -8.64198E-7 L 2.77778E-6 0.07315 " pathEditMode="relative" rAng="0" ptsTypes="AA">
                                      <p:cBhvr>
                                        <p:cTn id="9" dur="500" spd="-100000" fill="hold"/>
                                        <p:tgtEl>
                                          <p:spTgt spid="23"/>
                                        </p:tgtEl>
                                        <p:attrNameLst>
                                          <p:attrName>ppt_x</p:attrName>
                                          <p:attrName>ppt_y</p:attrName>
                                        </p:attrNameLst>
                                      </p:cBhvr>
                                      <p:rCtr x="0" y="3642"/>
                                    </p:animMotion>
                                  </p:childTnLst>
                                </p:cTn>
                              </p:par>
                              <p:par>
                                <p:cTn id="10" presetID="10" presetClass="entr" presetSubtype="0" fill="hold" nodeType="withEffect">
                                  <p:stCondLst>
                                    <p:cond delay="2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350"/>
                                        <p:tgtEl>
                                          <p:spTgt spid="25"/>
                                        </p:tgtEl>
                                      </p:cBhvr>
                                    </p:animEffect>
                                  </p:childTnLst>
                                </p:cTn>
                              </p:par>
                              <p:par>
                                <p:cTn id="13" presetID="42" presetClass="path" presetSubtype="0" decel="100000" fill="hold" nodeType="withEffect">
                                  <p:stCondLst>
                                    <p:cond delay="200"/>
                                  </p:stCondLst>
                                  <p:childTnLst>
                                    <p:animMotion origin="layout" path="M 3.05556E-6 -4.81481E-6 L 3.05556E-6 0.07315 " pathEditMode="relative" rAng="0" ptsTypes="AA">
                                      <p:cBhvr>
                                        <p:cTn id="14" dur="500" spd="-100000" fill="hold"/>
                                        <p:tgtEl>
                                          <p:spTgt spid="25"/>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0AF4A-2D3A-48F6-BF2E-9B3094B0BA46}"/>
              </a:ext>
            </a:extLst>
          </p:cNvPr>
          <p:cNvSpPr/>
          <p:nvPr/>
        </p:nvSpPr>
        <p:spPr>
          <a:xfrm>
            <a:off x="342900" y="1427162"/>
            <a:ext cx="2788920" cy="294701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685758"/>
            <a:endParaRPr lang="en-US" sz="2118" dirty="0">
              <a:solidFill>
                <a:srgbClr val="8C28FF"/>
              </a:solidFill>
              <a:latin typeface="Amazon Ember"/>
            </a:endParaRPr>
          </a:p>
        </p:txBody>
      </p:sp>
      <p:sp>
        <p:nvSpPr>
          <p:cNvPr id="46" name="Rectangle 45">
            <a:extLst>
              <a:ext uri="{FF2B5EF4-FFF2-40B4-BE49-F238E27FC236}">
                <a16:creationId xmlns:a16="http://schemas.microsoft.com/office/drawing/2014/main" id="{40903753-CD66-44BB-B1E4-DEA282661C06}"/>
              </a:ext>
            </a:extLst>
          </p:cNvPr>
          <p:cNvSpPr/>
          <p:nvPr/>
        </p:nvSpPr>
        <p:spPr>
          <a:xfrm>
            <a:off x="3168815" y="1427162"/>
            <a:ext cx="2788920" cy="294701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685758"/>
            <a:endParaRPr lang="en-US" sz="2118" dirty="0">
              <a:solidFill>
                <a:srgbClr val="8C28FF"/>
              </a:solidFill>
              <a:latin typeface="Amazon Ember"/>
            </a:endParaRPr>
          </a:p>
        </p:txBody>
      </p:sp>
      <p:sp>
        <p:nvSpPr>
          <p:cNvPr id="74" name="Rectangle 73">
            <a:extLst>
              <a:ext uri="{FF2B5EF4-FFF2-40B4-BE49-F238E27FC236}">
                <a16:creationId xmlns:a16="http://schemas.microsoft.com/office/drawing/2014/main" id="{9AC1489A-2CB2-4B95-AF26-95AC74B497FB}"/>
              </a:ext>
            </a:extLst>
          </p:cNvPr>
          <p:cNvSpPr/>
          <p:nvPr/>
        </p:nvSpPr>
        <p:spPr>
          <a:xfrm>
            <a:off x="5994730" y="1427162"/>
            <a:ext cx="2806370" cy="2947011"/>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defTabSz="685758"/>
            <a:endParaRPr lang="en-US" sz="2118" dirty="0">
              <a:solidFill>
                <a:srgbClr val="8C28FF"/>
              </a:solidFill>
              <a:latin typeface="Amazon Ember"/>
            </a:endParaRPr>
          </a:p>
        </p:txBody>
      </p:sp>
      <p:sp>
        <p:nvSpPr>
          <p:cNvPr id="2" name="Title 1">
            <a:extLst>
              <a:ext uri="{FF2B5EF4-FFF2-40B4-BE49-F238E27FC236}">
                <a16:creationId xmlns:a16="http://schemas.microsoft.com/office/drawing/2014/main" id="{431869D3-BD75-438F-AD42-3A9AA50C1BFA}"/>
              </a:ext>
            </a:extLst>
          </p:cNvPr>
          <p:cNvSpPr>
            <a:spLocks noGrp="1"/>
          </p:cNvSpPr>
          <p:nvPr>
            <p:ph type="title"/>
          </p:nvPr>
        </p:nvSpPr>
        <p:spPr/>
        <p:txBody>
          <a:bodyPr/>
          <a:lstStyle/>
          <a:p>
            <a:r>
              <a:rPr lang="en-US" dirty="0"/>
              <a:t>DynamoDB</a:t>
            </a:r>
            <a:br>
              <a:rPr lang="en-US" sz="2000" dirty="0"/>
            </a:br>
            <a:r>
              <a:rPr lang="en-US" sz="2000" dirty="0">
                <a:solidFill>
                  <a:schemeClr val="accent1"/>
                </a:solidFill>
              </a:rPr>
              <a:t>Fully managed nonrelational database for any scale</a:t>
            </a:r>
          </a:p>
        </p:txBody>
      </p:sp>
      <p:sp>
        <p:nvSpPr>
          <p:cNvPr id="14" name="TextBox 13">
            <a:extLst>
              <a:ext uri="{FF2B5EF4-FFF2-40B4-BE49-F238E27FC236}">
                <a16:creationId xmlns:a16="http://schemas.microsoft.com/office/drawing/2014/main" id="{42079858-387A-485D-BBB2-9758FE56DE80}"/>
              </a:ext>
            </a:extLst>
          </p:cNvPr>
          <p:cNvSpPr txBox="1"/>
          <p:nvPr/>
        </p:nvSpPr>
        <p:spPr>
          <a:xfrm>
            <a:off x="3406981" y="1694651"/>
            <a:ext cx="2419473" cy="1509067"/>
          </a:xfrm>
          <a:prstGeom prst="rect">
            <a:avLst/>
          </a:prstGeom>
          <a:noFill/>
        </p:spPr>
        <p:txBody>
          <a:bodyPr wrap="square" lIns="0" tIns="0" rIns="0" bIns="0" rtlCol="0">
            <a:spAutoFit/>
          </a:bodyPr>
          <a:lstStyle/>
          <a:p>
            <a:pPr defTabSz="685758">
              <a:lnSpc>
                <a:spcPct val="90000"/>
              </a:lnSpc>
              <a:spcBef>
                <a:spcPts val="600"/>
              </a:spcBef>
            </a:pPr>
            <a:r>
              <a:rPr lang="en-US" sz="2118" spc="-30" dirty="0">
                <a:solidFill>
                  <a:srgbClr val="D232AA"/>
                </a:solidFill>
                <a:latin typeface="Amazon Ember Light" panose="020B0403020204020204" pitchFamily="34" charset="0"/>
                <a:ea typeface="Amazon Ember Light" panose="020B0403020204020204" pitchFamily="34" charset="0"/>
                <a:cs typeface="Amazon Ember Light" panose="020B0403020204020204" pitchFamily="34" charset="0"/>
              </a:rPr>
              <a:t>Performance at scale </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Single-digit millisecond response</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Consistent perf at any scale</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Virtually unlimited throughput</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Secondary indexes </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Flexible data model</a:t>
            </a:r>
          </a:p>
        </p:txBody>
      </p:sp>
      <p:sp>
        <p:nvSpPr>
          <p:cNvPr id="24" name="TextBox 23">
            <a:extLst>
              <a:ext uri="{FF2B5EF4-FFF2-40B4-BE49-F238E27FC236}">
                <a16:creationId xmlns:a16="http://schemas.microsoft.com/office/drawing/2014/main" id="{038F24E5-1606-4C98-9472-6700F7BC11A4}"/>
              </a:ext>
            </a:extLst>
          </p:cNvPr>
          <p:cNvSpPr txBox="1"/>
          <p:nvPr/>
        </p:nvSpPr>
        <p:spPr>
          <a:xfrm>
            <a:off x="6269891" y="1694650"/>
            <a:ext cx="2278314" cy="1265924"/>
          </a:xfrm>
          <a:prstGeom prst="rect">
            <a:avLst/>
          </a:prstGeom>
          <a:noFill/>
        </p:spPr>
        <p:txBody>
          <a:bodyPr wrap="square" lIns="0" tIns="0" rIns="0" bIns="0" rtlCol="0">
            <a:spAutoFit/>
          </a:bodyPr>
          <a:lstStyle/>
          <a:p>
            <a:pPr defTabSz="685758">
              <a:lnSpc>
                <a:spcPct val="90000"/>
              </a:lnSpc>
              <a:spcBef>
                <a:spcPts val="600"/>
              </a:spcBef>
            </a:pPr>
            <a:r>
              <a:rPr lang="en-US" sz="2118" spc="-30" dirty="0">
                <a:solidFill>
                  <a:srgbClr val="D232AA"/>
                </a:solidFill>
                <a:latin typeface="Amazon Ember Light" panose="020B0403020204020204" pitchFamily="34" charset="0"/>
                <a:ea typeface="Amazon Ember Light" panose="020B0403020204020204" pitchFamily="34" charset="0"/>
                <a:cs typeface="Amazon Ember Light" panose="020B0403020204020204" pitchFamily="34" charset="0"/>
              </a:rPr>
              <a:t>Enterprise ready</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Encryption at rest and transit</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Fine-grained access control</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99.99% service level agreement</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Backup and restore</a:t>
            </a:r>
          </a:p>
        </p:txBody>
      </p:sp>
      <p:sp>
        <p:nvSpPr>
          <p:cNvPr id="73" name="Rectangle 72">
            <a:extLst>
              <a:ext uri="{FF2B5EF4-FFF2-40B4-BE49-F238E27FC236}">
                <a16:creationId xmlns:a16="http://schemas.microsoft.com/office/drawing/2014/main" id="{31DFAFB5-1880-4DF8-A8DA-2107ACB99D7F}"/>
              </a:ext>
            </a:extLst>
          </p:cNvPr>
          <p:cNvSpPr/>
          <p:nvPr/>
        </p:nvSpPr>
        <p:spPr>
          <a:xfrm>
            <a:off x="692050" y="1694651"/>
            <a:ext cx="1692451" cy="2330831"/>
          </a:xfrm>
          <a:prstGeom prst="rect">
            <a:avLst/>
          </a:prstGeom>
        </p:spPr>
        <p:txBody>
          <a:bodyPr wrap="none" lIns="0" rIns="0">
            <a:spAutoFit/>
          </a:bodyPr>
          <a:lstStyle/>
          <a:p>
            <a:pPr defTabSz="685758">
              <a:lnSpc>
                <a:spcPct val="90000"/>
              </a:lnSpc>
              <a:spcBef>
                <a:spcPts val="600"/>
              </a:spcBef>
            </a:pPr>
            <a:r>
              <a:rPr lang="en-US" sz="2118" spc="-30" dirty="0">
                <a:solidFill>
                  <a:srgbClr val="D232AA"/>
                </a:solidFill>
                <a:latin typeface="Amazon Ember Light" panose="020B0403020204020204" pitchFamily="34" charset="0"/>
                <a:ea typeface="Amazon Ember Light" panose="020B0403020204020204" pitchFamily="34" charset="0"/>
                <a:cs typeface="Amazon Ember Light" panose="020B0403020204020204" pitchFamily="34" charset="0"/>
              </a:rPr>
              <a:t>Fully managed</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Security</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Durability </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Availability</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Adaptive capacity</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Maintenance free</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Global tables</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DynamoDB Streams</a:t>
            </a:r>
          </a:p>
          <a:p>
            <a:pPr defTabSz="685758">
              <a:lnSpc>
                <a:spcPct val="90000"/>
              </a:lnSpc>
              <a:spcBef>
                <a:spcPts val="600"/>
              </a:spcBef>
            </a:pPr>
            <a:r>
              <a:rPr lang="en-US" sz="1200" dirty="0">
                <a:solidFill>
                  <a:srgbClr val="FFFFFF"/>
                </a:solidFill>
                <a:latin typeface="Amazon Ember" panose="02000000000000000000" pitchFamily="2" charset="0"/>
                <a:ea typeface="Amazon Ember" panose="02000000000000000000" pitchFamily="2" charset="0"/>
              </a:rPr>
              <a:t>Time To Live</a:t>
            </a:r>
          </a:p>
        </p:txBody>
      </p:sp>
    </p:spTree>
    <p:extLst>
      <p:ext uri="{BB962C8B-B14F-4D97-AF65-F5344CB8AC3E}">
        <p14:creationId xmlns:p14="http://schemas.microsoft.com/office/powerpoint/2010/main" val="635356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50"/>
                                        <p:tgtEl>
                                          <p:spTgt spid="14"/>
                                        </p:tgtEl>
                                      </p:cBhvr>
                                    </p:animEffect>
                                  </p:childTnLst>
                                </p:cTn>
                              </p:par>
                              <p:par>
                                <p:cTn id="8" presetID="42" presetClass="path" presetSubtype="0" decel="100000" fill="hold" grpId="1" nodeType="withEffect">
                                  <p:stCondLst>
                                    <p:cond delay="100"/>
                                  </p:stCondLst>
                                  <p:childTnLst>
                                    <p:animMotion origin="layout" path="M -2.8125E-6 -3.45679E-6 L -2.8125E-6 0.07311 " pathEditMode="relative" rAng="0" ptsTypes="AA">
                                      <p:cBhvr>
                                        <p:cTn id="9" dur="500" spd="-100000" fill="hold"/>
                                        <p:tgtEl>
                                          <p:spTgt spid="14"/>
                                        </p:tgtEl>
                                        <p:attrNameLst>
                                          <p:attrName>ppt_x</p:attrName>
                                          <p:attrName>ppt_y</p:attrName>
                                        </p:attrNameLst>
                                      </p:cBhvr>
                                      <p:rCtr x="0" y="3646"/>
                                    </p:animMotion>
                                  </p:childTnLst>
                                </p:cTn>
                              </p:par>
                              <p:par>
                                <p:cTn id="10" presetID="10" presetClass="entr" presetSubtype="0" fill="hold" grpId="0" nodeType="withEffect">
                                  <p:stCondLst>
                                    <p:cond delay="2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350"/>
                                        <p:tgtEl>
                                          <p:spTgt spid="24"/>
                                        </p:tgtEl>
                                      </p:cBhvr>
                                    </p:animEffect>
                                  </p:childTnLst>
                                </p:cTn>
                              </p:par>
                              <p:par>
                                <p:cTn id="13" presetID="42" presetClass="path" presetSubtype="0" decel="100000" fill="hold" grpId="1" nodeType="withEffect">
                                  <p:stCondLst>
                                    <p:cond delay="200"/>
                                  </p:stCondLst>
                                  <p:childTnLst>
                                    <p:animMotion origin="layout" path="M -1.66667E-6 -3.33333E-6 L -1.66667E-6 0.07315 " pathEditMode="relative" rAng="0" ptsTypes="AA">
                                      <p:cBhvr>
                                        <p:cTn id="14" dur="500" spd="-100000" fill="hold"/>
                                        <p:tgtEl>
                                          <p:spTgt spid="24"/>
                                        </p:tgtEl>
                                        <p:attrNameLst>
                                          <p:attrName>ppt_x</p:attrName>
                                          <p:attrName>ppt_y</p:attrName>
                                        </p:attrNameLst>
                                      </p:cBhvr>
                                      <p:rCtr x="0" y="3642"/>
                                    </p:animMotion>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350"/>
                                        <p:tgtEl>
                                          <p:spTgt spid="73"/>
                                        </p:tgtEl>
                                      </p:cBhvr>
                                    </p:animEffect>
                                  </p:childTnLst>
                                </p:cTn>
                              </p:par>
                              <p:par>
                                <p:cTn id="18" presetID="42" presetClass="path" presetSubtype="0" decel="100000" fill="hold" grpId="1" nodeType="withEffect">
                                  <p:stCondLst>
                                    <p:cond delay="0"/>
                                  </p:stCondLst>
                                  <p:childTnLst>
                                    <p:animMotion origin="layout" path="M -2.77778E-6 2.46914E-7 L -2.77778E-6 0.07311 " pathEditMode="relative" rAng="0" ptsTypes="AA">
                                      <p:cBhvr>
                                        <p:cTn id="19" dur="500" spd="-100000" fill="hold"/>
                                        <p:tgtEl>
                                          <p:spTgt spid="73"/>
                                        </p:tgtEl>
                                        <p:attrNameLst>
                                          <p:attrName>ppt_x</p:attrName>
                                          <p:attrName>ppt_y</p:attrName>
                                        </p:attrNameLst>
                                      </p:cBhvr>
                                      <p:rCtr x="0" y="3646"/>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350"/>
                                        <p:tgtEl>
                                          <p:spTgt spid="3"/>
                                        </p:tgtEl>
                                      </p:cBhvr>
                                    </p:animEffect>
                                  </p:childTnLst>
                                </p:cTn>
                              </p:par>
                              <p:par>
                                <p:cTn id="23" presetID="42" presetClass="path" presetSubtype="0" decel="100000" fill="hold" grpId="1" nodeType="withEffect">
                                  <p:stCondLst>
                                    <p:cond delay="0"/>
                                  </p:stCondLst>
                                  <p:childTnLst>
                                    <p:animMotion origin="layout" path="M 5.55556E-7 2.46914E-6 L 5.55556E-7 0.07315 " pathEditMode="relative" rAng="0" ptsTypes="AA">
                                      <p:cBhvr>
                                        <p:cTn id="24" dur="500" spd="-100000" fill="hold"/>
                                        <p:tgtEl>
                                          <p:spTgt spid="3"/>
                                        </p:tgtEl>
                                        <p:attrNameLst>
                                          <p:attrName>ppt_x</p:attrName>
                                          <p:attrName>ppt_y</p:attrName>
                                        </p:attrNameLst>
                                      </p:cBhvr>
                                      <p:rCtr x="0" y="3642"/>
                                    </p:animMotion>
                                  </p:childTnLst>
                                </p:cTn>
                              </p:par>
                              <p:par>
                                <p:cTn id="25" presetID="10" presetClass="entr" presetSubtype="0" fill="hold" grpId="0" nodeType="withEffect">
                                  <p:stCondLst>
                                    <p:cond delay="10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350"/>
                                        <p:tgtEl>
                                          <p:spTgt spid="46"/>
                                        </p:tgtEl>
                                      </p:cBhvr>
                                    </p:animEffect>
                                  </p:childTnLst>
                                </p:cTn>
                              </p:par>
                              <p:par>
                                <p:cTn id="28" presetID="42" presetClass="path" presetSubtype="0" decel="100000" fill="hold" grpId="1" nodeType="withEffect">
                                  <p:stCondLst>
                                    <p:cond delay="100"/>
                                  </p:stCondLst>
                                  <p:childTnLst>
                                    <p:animMotion origin="layout" path="M 1.66667E-6 -7.40741E-7 L 1.66667E-6 0.07315 " pathEditMode="relative" rAng="0" ptsTypes="AA">
                                      <p:cBhvr>
                                        <p:cTn id="29" dur="500" spd="-100000" fill="hold"/>
                                        <p:tgtEl>
                                          <p:spTgt spid="46"/>
                                        </p:tgtEl>
                                        <p:attrNameLst>
                                          <p:attrName>ppt_x</p:attrName>
                                          <p:attrName>ppt_y</p:attrName>
                                        </p:attrNameLst>
                                      </p:cBhvr>
                                      <p:rCtr x="0" y="3642"/>
                                    </p:animMotion>
                                  </p:childTnLst>
                                </p:cTn>
                              </p:par>
                              <p:par>
                                <p:cTn id="30" presetID="10" presetClass="entr" presetSubtype="0" fill="hold" grpId="0" nodeType="withEffect">
                                  <p:stCondLst>
                                    <p:cond delay="20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350"/>
                                        <p:tgtEl>
                                          <p:spTgt spid="74"/>
                                        </p:tgtEl>
                                      </p:cBhvr>
                                    </p:animEffect>
                                  </p:childTnLst>
                                </p:cTn>
                              </p:par>
                              <p:par>
                                <p:cTn id="33" presetID="42" presetClass="path" presetSubtype="0" decel="100000" fill="hold" grpId="1" nodeType="withEffect">
                                  <p:stCondLst>
                                    <p:cond delay="200"/>
                                  </p:stCondLst>
                                  <p:childTnLst>
                                    <p:animMotion origin="layout" path="M -1.66667E-6 -3.33333E-6 L -1.66667E-6 0.07315 " pathEditMode="relative" rAng="0" ptsTypes="AA">
                                      <p:cBhvr>
                                        <p:cTn id="34" dur="500" spd="-100000" fill="hold"/>
                                        <p:tgtEl>
                                          <p:spTgt spid="74"/>
                                        </p:tgtEl>
                                        <p:attrNameLst>
                                          <p:attrName>ppt_x</p:attrName>
                                          <p:attrName>ppt_y</p:attrName>
                                        </p:attrNameLst>
                                      </p:cBhvr>
                                      <p:rCtr x="0" y="36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6" grpId="0" animBg="1"/>
      <p:bldP spid="46" grpId="1" animBg="1"/>
      <p:bldP spid="74" grpId="0" animBg="1"/>
      <p:bldP spid="74" grpId="1" animBg="1"/>
      <p:bldP spid="14" grpId="0"/>
      <p:bldP spid="14" grpId="1"/>
      <p:bldP spid="24" grpId="0"/>
      <p:bldP spid="24" grpId="1"/>
      <p:bldP spid="73" grpId="0"/>
      <p:bldP spid="73"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8301C7D1-730D-524E-8F1C-3DD17933C71B}"/>
              </a:ext>
            </a:extLst>
          </p:cNvPr>
          <p:cNvSpPr/>
          <p:nvPr/>
        </p:nvSpPr>
        <p:spPr>
          <a:xfrm>
            <a:off x="592665" y="1032933"/>
            <a:ext cx="2082800" cy="353713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30AE8B3-6A9C-BF40-B52E-DBA2E22DE28B}"/>
              </a:ext>
            </a:extLst>
          </p:cNvPr>
          <p:cNvSpPr txBox="1">
            <a:spLocks/>
          </p:cNvSpPr>
          <p:nvPr/>
        </p:nvSpPr>
        <p:spPr>
          <a:xfrm>
            <a:off x="695325" y="347663"/>
            <a:ext cx="8448675" cy="4699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2400" dirty="0">
                <a:solidFill>
                  <a:schemeClr val="bg1"/>
                </a:solidFill>
              </a:rPr>
              <a:t>Amazon DynamoDB Accelerator (DAX)</a:t>
            </a:r>
          </a:p>
        </p:txBody>
      </p:sp>
      <p:sp>
        <p:nvSpPr>
          <p:cNvPr id="4" name="TextBox 3">
            <a:extLst>
              <a:ext uri="{FF2B5EF4-FFF2-40B4-BE49-F238E27FC236}">
                <a16:creationId xmlns:a16="http://schemas.microsoft.com/office/drawing/2014/main" id="{123DC7E5-BDE8-6D44-BE2B-66308A3D9B02}"/>
              </a:ext>
            </a:extLst>
          </p:cNvPr>
          <p:cNvSpPr txBox="1"/>
          <p:nvPr/>
        </p:nvSpPr>
        <p:spPr>
          <a:xfrm>
            <a:off x="3062980" y="1178637"/>
            <a:ext cx="5997459" cy="3416320"/>
          </a:xfrm>
          <a:prstGeom prst="rect">
            <a:avLst/>
          </a:prstGeom>
          <a:noFill/>
        </p:spPr>
        <p:txBody>
          <a:bodyPr wrap="square" rtlCol="0">
            <a:spAutoFit/>
          </a:bodyPr>
          <a:lstStyle/>
          <a:p>
            <a:pPr marL="342900" indent="-342900" defTabSz="457189">
              <a:buFont typeface="Arial" panose="020B0604020202020204" pitchFamily="34" charset="0"/>
              <a:buChar char="•"/>
            </a:pPr>
            <a:endParaRPr lang="en-US" sz="1400"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Fully managed, highly available: </a:t>
            </a:r>
            <a:r>
              <a:rPr lang="en-US" sz="1400" dirty="0">
                <a:solidFill>
                  <a:schemeClr val="bg1"/>
                </a:solidFill>
              </a:rPr>
              <a:t>handles all software management, fault tolerant, replication across multi-AZs within a region</a:t>
            </a: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a:solidFill>
                  <a:srgbClr val="FFFFFF"/>
                </a:solidFill>
              </a:rPr>
              <a:t>DynamoDB</a:t>
            </a:r>
            <a:r>
              <a:rPr lang="en-US" sz="1400" b="1">
                <a:solidFill>
                  <a:schemeClr val="bg1"/>
                </a:solidFill>
              </a:rPr>
              <a:t> </a:t>
            </a:r>
            <a:r>
              <a:rPr lang="en-US" sz="1400" b="1" dirty="0">
                <a:solidFill>
                  <a:schemeClr val="bg1"/>
                </a:solidFill>
              </a:rPr>
              <a:t>API compatible: </a:t>
            </a:r>
            <a:r>
              <a:rPr lang="en-US" sz="1400" dirty="0">
                <a:solidFill>
                  <a:schemeClr val="bg1"/>
                </a:solidFill>
              </a:rPr>
              <a:t>seamlessly </a:t>
            </a:r>
            <a:r>
              <a:rPr lang="en-US" sz="1400">
                <a:solidFill>
                  <a:schemeClr val="bg1"/>
                </a:solidFill>
              </a:rPr>
              <a:t>caches </a:t>
            </a:r>
            <a:r>
              <a:rPr lang="en-US" sz="1400">
                <a:solidFill>
                  <a:srgbClr val="FFFFFF"/>
                </a:solidFill>
              </a:rPr>
              <a:t>DynamoDB</a:t>
            </a:r>
            <a:r>
              <a:rPr lang="en-US" sz="1400">
                <a:solidFill>
                  <a:schemeClr val="bg1"/>
                </a:solidFill>
              </a:rPr>
              <a:t> </a:t>
            </a:r>
            <a:r>
              <a:rPr lang="en-US" sz="1400" dirty="0">
                <a:solidFill>
                  <a:schemeClr val="bg1"/>
                </a:solidFill>
              </a:rPr>
              <a:t>API calls, no application re-writes required</a:t>
            </a:r>
            <a:endParaRPr lang="en-US" sz="1400" b="1" dirty="0">
              <a:solidFill>
                <a:schemeClr val="bg1"/>
              </a:solidFill>
            </a:endParaRP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Write-through: </a:t>
            </a:r>
            <a:r>
              <a:rPr lang="en-US" sz="1400" dirty="0">
                <a:solidFill>
                  <a:schemeClr val="bg1"/>
                </a:solidFill>
              </a:rPr>
              <a:t>DAX handles caching </a:t>
            </a:r>
            <a:r>
              <a:rPr lang="en-US" sz="1400">
                <a:solidFill>
                  <a:schemeClr val="bg1"/>
                </a:solidFill>
              </a:rPr>
              <a:t>for </a:t>
            </a:r>
            <a:r>
              <a:rPr lang="en-US" sz="1400">
                <a:solidFill>
                  <a:srgbClr val="FFFFFF"/>
                </a:solidFill>
              </a:rPr>
              <a:t>writes</a:t>
            </a:r>
            <a:endParaRPr lang="en-US" sz="1400" dirty="0">
              <a:solidFill>
                <a:srgbClr val="FFFFFF"/>
              </a:solidFill>
              <a:latin typeface="Arial" panose="020B0604020202020204" pitchFamily="34" charset="0"/>
            </a:endParaRP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Flexible</a:t>
            </a:r>
            <a:r>
              <a:rPr lang="en-US" sz="1400" dirty="0">
                <a:solidFill>
                  <a:schemeClr val="bg1"/>
                </a:solidFill>
              </a:rPr>
              <a:t>: Configure DAX for one table </a:t>
            </a:r>
            <a:r>
              <a:rPr lang="en-US" sz="1400">
                <a:solidFill>
                  <a:schemeClr val="bg1"/>
                </a:solidFill>
              </a:rPr>
              <a:t>or </a:t>
            </a:r>
            <a:r>
              <a:rPr lang="en-US" sz="1400">
                <a:solidFill>
                  <a:srgbClr val="FFFFFF"/>
                </a:solidFill>
              </a:rPr>
              <a:t>many</a:t>
            </a:r>
            <a:endParaRPr lang="en-US" sz="1400" dirty="0">
              <a:solidFill>
                <a:srgbClr val="FFFFFF"/>
              </a:solidFill>
              <a:latin typeface="Arial" panose="020B0604020202020204" pitchFamily="34" charset="0"/>
            </a:endParaRP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Scalable</a:t>
            </a:r>
            <a:r>
              <a:rPr lang="en-US" sz="1400" dirty="0">
                <a:solidFill>
                  <a:schemeClr val="bg1"/>
                </a:solidFill>
              </a:rPr>
              <a:t>: scales-out to any workload with up to 10 read replicas</a:t>
            </a: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Manageability: </a:t>
            </a:r>
            <a:r>
              <a:rPr lang="en-US" sz="1400" dirty="0">
                <a:solidFill>
                  <a:schemeClr val="bg1"/>
                </a:solidFill>
              </a:rPr>
              <a:t>fully integrated AWS service: Amazon CloudWatch, Tagging </a:t>
            </a:r>
            <a:r>
              <a:rPr lang="en-US" sz="1400">
                <a:solidFill>
                  <a:schemeClr val="bg1"/>
                </a:solidFill>
              </a:rPr>
              <a:t>for </a:t>
            </a:r>
            <a:r>
              <a:rPr lang="en-US" sz="1400">
                <a:solidFill>
                  <a:srgbClr val="FFFFFF"/>
                </a:solidFill>
              </a:rPr>
              <a:t>DynamoDB</a:t>
            </a:r>
            <a:r>
              <a:rPr lang="en-US" sz="1400">
                <a:solidFill>
                  <a:schemeClr val="bg1"/>
                </a:solidFill>
              </a:rPr>
              <a:t>, </a:t>
            </a:r>
            <a:r>
              <a:rPr lang="en-US" sz="1400" dirty="0">
                <a:solidFill>
                  <a:schemeClr val="bg1"/>
                </a:solidFill>
              </a:rPr>
              <a:t>AWS Console</a:t>
            </a:r>
          </a:p>
          <a:p>
            <a:pPr marL="342900" indent="-342900" defTabSz="457189">
              <a:buFont typeface="Arial" panose="020B0604020202020204" pitchFamily="34" charset="0"/>
              <a:buChar char="•"/>
            </a:pPr>
            <a:endParaRPr lang="en-US" sz="800" b="1" dirty="0">
              <a:solidFill>
                <a:schemeClr val="bg1"/>
              </a:solidFill>
            </a:endParaRPr>
          </a:p>
          <a:p>
            <a:pPr marL="342900" indent="-342900" defTabSz="457189">
              <a:buFont typeface="Arial" panose="020B0604020202020204" pitchFamily="34" charset="0"/>
              <a:buChar char="•"/>
            </a:pPr>
            <a:r>
              <a:rPr lang="en-US" sz="1400" b="1" dirty="0">
                <a:solidFill>
                  <a:schemeClr val="bg1"/>
                </a:solidFill>
              </a:rPr>
              <a:t>Security: </a:t>
            </a:r>
            <a:r>
              <a:rPr lang="en-US" sz="1400" dirty="0">
                <a:solidFill>
                  <a:schemeClr val="bg1"/>
                </a:solidFill>
              </a:rPr>
              <a:t>Amazon VPC, AWS IAM, AWS CloudTrail, AWS Organizations</a:t>
            </a:r>
          </a:p>
        </p:txBody>
      </p:sp>
      <p:sp>
        <p:nvSpPr>
          <p:cNvPr id="5" name="Title 1">
            <a:extLst>
              <a:ext uri="{FF2B5EF4-FFF2-40B4-BE49-F238E27FC236}">
                <a16:creationId xmlns:a16="http://schemas.microsoft.com/office/drawing/2014/main" id="{0148C1F5-DDC9-2D4C-8F82-48CAE733E83A}"/>
              </a:ext>
            </a:extLst>
          </p:cNvPr>
          <p:cNvSpPr txBox="1">
            <a:spLocks/>
          </p:cNvSpPr>
          <p:nvPr/>
        </p:nvSpPr>
        <p:spPr>
          <a:xfrm>
            <a:off x="2970381" y="947262"/>
            <a:ext cx="5917297" cy="526139"/>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2400" dirty="0">
                <a:solidFill>
                  <a:schemeClr val="accent1"/>
                </a:solidFill>
                <a:latin typeface="Arial" panose="020B0604020202020204" pitchFamily="34" charset="0"/>
                <a:cs typeface="Arial" panose="020B0604020202020204" pitchFamily="34" charset="0"/>
              </a:rPr>
              <a:t>Features</a:t>
            </a:r>
          </a:p>
        </p:txBody>
      </p:sp>
      <p:pic>
        <p:nvPicPr>
          <p:cNvPr id="6" name="Picture 5">
            <a:extLst>
              <a:ext uri="{FF2B5EF4-FFF2-40B4-BE49-F238E27FC236}">
                <a16:creationId xmlns:a16="http://schemas.microsoft.com/office/drawing/2014/main" id="{89877D0F-1E3F-6543-8E9C-DCA920C22CB1}"/>
              </a:ext>
            </a:extLst>
          </p:cNvPr>
          <p:cNvPicPr>
            <a:picLocks noChangeAspect="1"/>
          </p:cNvPicPr>
          <p:nvPr/>
        </p:nvPicPr>
        <p:blipFill>
          <a:blip r:embed="rId3"/>
          <a:stretch>
            <a:fillRect/>
          </a:stretch>
        </p:blipFill>
        <p:spPr>
          <a:xfrm>
            <a:off x="699116" y="1130985"/>
            <a:ext cx="1762432" cy="3439082"/>
          </a:xfrm>
          <a:prstGeom prst="rect">
            <a:avLst/>
          </a:prstGeom>
        </p:spPr>
      </p:pic>
    </p:spTree>
    <p:extLst>
      <p:ext uri="{BB962C8B-B14F-4D97-AF65-F5344CB8AC3E}">
        <p14:creationId xmlns:p14="http://schemas.microsoft.com/office/powerpoint/2010/main" val="356406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C85E358-C054-0C4E-9829-8126C5FD0E4D}"/>
              </a:ext>
            </a:extLst>
          </p:cNvPr>
          <p:cNvSpPr/>
          <p:nvPr/>
        </p:nvSpPr>
        <p:spPr>
          <a:xfrm>
            <a:off x="705678" y="1447800"/>
            <a:ext cx="7295322" cy="353713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579187-6350-6046-BF01-BD7633D274D1}"/>
              </a:ext>
            </a:extLst>
          </p:cNvPr>
          <p:cNvSpPr txBox="1">
            <a:spLocks/>
          </p:cNvSpPr>
          <p:nvPr/>
        </p:nvSpPr>
        <p:spPr>
          <a:xfrm>
            <a:off x="0" y="114300"/>
            <a:ext cx="8205788" cy="54610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Amazon DynamoDB Accelerator (DAX)</a:t>
            </a:r>
          </a:p>
        </p:txBody>
      </p:sp>
      <p:pic>
        <p:nvPicPr>
          <p:cNvPr id="4" name="Content Placeholder 11">
            <a:extLst>
              <a:ext uri="{FF2B5EF4-FFF2-40B4-BE49-F238E27FC236}">
                <a16:creationId xmlns:a16="http://schemas.microsoft.com/office/drawing/2014/main" id="{CEFE3447-2F73-704B-887A-CD9F209B11BB}"/>
              </a:ext>
            </a:extLst>
          </p:cNvPr>
          <p:cNvPicPr>
            <a:picLocks noChangeAspect="1"/>
          </p:cNvPicPr>
          <p:nvPr/>
        </p:nvPicPr>
        <p:blipFill>
          <a:blip r:embed="rId3"/>
          <a:stretch>
            <a:fillRect/>
          </a:stretch>
        </p:blipFill>
        <p:spPr>
          <a:xfrm>
            <a:off x="1194816" y="1447800"/>
            <a:ext cx="6500813" cy="3554413"/>
          </a:xfrm>
          <a:prstGeom prst="rect">
            <a:avLst/>
          </a:prstGeom>
        </p:spPr>
      </p:pic>
      <p:sp>
        <p:nvSpPr>
          <p:cNvPr id="5" name="Rectangle 4">
            <a:extLst>
              <a:ext uri="{FF2B5EF4-FFF2-40B4-BE49-F238E27FC236}">
                <a16:creationId xmlns:a16="http://schemas.microsoft.com/office/drawing/2014/main" id="{52CA0E3E-A1B9-5449-B5B0-B852D5B589A4}"/>
              </a:ext>
            </a:extLst>
          </p:cNvPr>
          <p:cNvSpPr/>
          <p:nvPr/>
        </p:nvSpPr>
        <p:spPr>
          <a:xfrm>
            <a:off x="336789" y="824553"/>
            <a:ext cx="4262705" cy="646331"/>
          </a:xfrm>
          <a:prstGeom prst="rect">
            <a:avLst/>
          </a:prstGeom>
        </p:spPr>
        <p:txBody>
          <a:bodyPr wrap="none">
            <a:spAutoFit/>
          </a:bodyPr>
          <a:lstStyle/>
          <a:p>
            <a:r>
              <a:rPr lang="en-US" dirty="0">
                <a:solidFill>
                  <a:schemeClr val="bg1"/>
                </a:solidFill>
              </a:rPr>
              <a:t>In-Memory performance and throughput</a:t>
            </a:r>
          </a:p>
          <a:p>
            <a:r>
              <a:rPr lang="en-US" dirty="0">
                <a:solidFill>
                  <a:schemeClr val="bg1"/>
                </a:solidFill>
              </a:rPr>
              <a:t>More than an order of magnitude faster!</a:t>
            </a:r>
          </a:p>
        </p:txBody>
      </p:sp>
    </p:spTree>
    <p:extLst>
      <p:ext uri="{BB962C8B-B14F-4D97-AF65-F5344CB8AC3E}">
        <p14:creationId xmlns:p14="http://schemas.microsoft.com/office/powerpoint/2010/main" val="6534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331F2AF-8D6F-124B-A095-5123FA7F3FF0}"/>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accent1"/>
                </a:solidFill>
              </a:rPr>
              <a:t>Scalability</a:t>
            </a:r>
            <a:endParaRPr lang="en-US" sz="4400" b="1" dirty="0">
              <a:solidFill>
                <a:schemeClr val="accent1"/>
              </a:solidFill>
            </a:endParaRPr>
          </a:p>
        </p:txBody>
      </p:sp>
    </p:spTree>
    <p:extLst>
      <p:ext uri="{BB962C8B-B14F-4D97-AF65-F5344CB8AC3E}">
        <p14:creationId xmlns:p14="http://schemas.microsoft.com/office/powerpoint/2010/main" val="414085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9343B4-DB4B-AA40-A938-F4E1E7810F4B}"/>
              </a:ext>
            </a:extLst>
          </p:cNvPr>
          <p:cNvGraphicFramePr>
            <a:graphicFrameLocks noGrp="1"/>
          </p:cNvGraphicFramePr>
          <p:nvPr>
            <p:extLst>
              <p:ext uri="{D42A27DB-BD31-4B8C-83A1-F6EECF244321}">
                <p14:modId xmlns:p14="http://schemas.microsoft.com/office/powerpoint/2010/main" val="657345265"/>
              </p:ext>
            </p:extLst>
          </p:nvPr>
        </p:nvGraphicFramePr>
        <p:xfrm>
          <a:off x="647457" y="2106010"/>
          <a:ext cx="2511976" cy="1202236"/>
        </p:xfrm>
        <a:graphic>
          <a:graphicData uri="http://schemas.openxmlformats.org/drawingml/2006/table">
            <a:tbl>
              <a:tblPr firstRow="1" bandRow="1">
                <a:tableStyleId>{073A0DAA-6AF3-43AB-8588-CEC1D06C72B9}</a:tableStyleId>
              </a:tblPr>
              <a:tblGrid>
                <a:gridCol w="539729">
                  <a:extLst>
                    <a:ext uri="{9D8B030D-6E8A-4147-A177-3AD203B41FA5}">
                      <a16:colId xmlns:a16="http://schemas.microsoft.com/office/drawing/2014/main" val="20000"/>
                    </a:ext>
                  </a:extLst>
                </a:gridCol>
                <a:gridCol w="600647">
                  <a:extLst>
                    <a:ext uri="{9D8B030D-6E8A-4147-A177-3AD203B41FA5}">
                      <a16:colId xmlns:a16="http://schemas.microsoft.com/office/drawing/2014/main" val="20001"/>
                    </a:ext>
                  </a:extLst>
                </a:gridCol>
                <a:gridCol w="471948">
                  <a:extLst>
                    <a:ext uri="{9D8B030D-6E8A-4147-A177-3AD203B41FA5}">
                      <a16:colId xmlns:a16="http://schemas.microsoft.com/office/drawing/2014/main" val="20002"/>
                    </a:ext>
                  </a:extLst>
                </a:gridCol>
                <a:gridCol w="899652">
                  <a:extLst>
                    <a:ext uri="{9D8B030D-6E8A-4147-A177-3AD203B41FA5}">
                      <a16:colId xmlns:a16="http://schemas.microsoft.com/office/drawing/2014/main" val="20003"/>
                    </a:ext>
                  </a:extLst>
                </a:gridCol>
              </a:tblGrid>
              <a:tr h="300559">
                <a:tc>
                  <a:txBody>
                    <a:bodyPr/>
                    <a:lstStyle/>
                    <a:p>
                      <a:r>
                        <a:rPr lang="en-US" sz="1100" u="none">
                          <a:solidFill>
                            <a:srgbClr val="FFFFFF"/>
                          </a:solidFill>
                        </a:rPr>
                        <a:t>ID</a:t>
                      </a:r>
                      <a:endParaRPr lang="en-US" sz="1100" u="none" dirty="0">
                        <a:solidFill>
                          <a:srgbClr val="FFFFFF"/>
                        </a:solidFill>
                        <a:latin typeface="Arial" panose="020B0604020202020204" pitchFamily="34" charset="0"/>
                      </a:endParaRPr>
                    </a:p>
                  </a:txBody>
                  <a:tcPr/>
                </a:tc>
                <a:tc>
                  <a:txBody>
                    <a:bodyPr/>
                    <a:lstStyle/>
                    <a:p>
                      <a:r>
                        <a:rPr lang="en-US" sz="1100" dirty="0"/>
                        <a:t>Name</a:t>
                      </a:r>
                    </a:p>
                  </a:txBody>
                  <a:tcPr/>
                </a:tc>
                <a:tc>
                  <a:txBody>
                    <a:bodyPr/>
                    <a:lstStyle/>
                    <a:p>
                      <a:r>
                        <a:rPr lang="en-US" sz="1100" dirty="0"/>
                        <a:t>Size</a:t>
                      </a:r>
                    </a:p>
                  </a:txBody>
                  <a:tcPr/>
                </a:tc>
                <a:tc>
                  <a:txBody>
                    <a:bodyPr/>
                    <a:lstStyle/>
                    <a:p>
                      <a:r>
                        <a:rPr lang="en-US" sz="1100" kern="1200" dirty="0"/>
                        <a:t>Expiry</a:t>
                      </a:r>
                      <a:endParaRPr lang="en-US" sz="1100" b="1" kern="1200" dirty="0">
                        <a:solidFill>
                          <a:schemeClr val="lt1"/>
                        </a:solidFill>
                        <a:latin typeface="+mn-lt"/>
                        <a:ea typeface="+mn-ea"/>
                        <a:cs typeface="+mn-cs"/>
                      </a:endParaRPr>
                    </a:p>
                  </a:txBody>
                  <a:tcPr/>
                </a:tc>
                <a:extLst>
                  <a:ext uri="{0D108BD9-81ED-4DB2-BD59-A6C34878D82A}">
                    <a16:rowId xmlns:a16="http://schemas.microsoft.com/office/drawing/2014/main" val="10000"/>
                  </a:ext>
                </a:extLst>
              </a:tr>
              <a:tr h="300559">
                <a:tc>
                  <a:txBody>
                    <a:bodyPr/>
                    <a:lstStyle/>
                    <a:p>
                      <a:r>
                        <a:rPr lang="en-US" sz="1100" dirty="0"/>
                        <a:t>1234</a:t>
                      </a:r>
                      <a:endParaRPr lang="en-US" sz="1100" dirty="0">
                        <a:solidFill>
                          <a:schemeClr val="bg2">
                            <a:lumMod val="10000"/>
                          </a:schemeClr>
                        </a:solidFill>
                      </a:endParaRPr>
                    </a:p>
                  </a:txBody>
                  <a:tcPr/>
                </a:tc>
                <a:tc>
                  <a:txBody>
                    <a:bodyPr/>
                    <a:lstStyle/>
                    <a:p>
                      <a:r>
                        <a:rPr lang="en-US" sz="1100" dirty="0"/>
                        <a:t>A</a:t>
                      </a:r>
                      <a:endParaRPr lang="en-US" sz="1100" dirty="0">
                        <a:solidFill>
                          <a:schemeClr val="bg2">
                            <a:lumMod val="10000"/>
                          </a:schemeClr>
                        </a:solidFill>
                      </a:endParaRPr>
                    </a:p>
                  </a:txBody>
                  <a:tcPr/>
                </a:tc>
                <a:tc>
                  <a:txBody>
                    <a:bodyPr/>
                    <a:lstStyle/>
                    <a:p>
                      <a:r>
                        <a:rPr lang="en-US" sz="1100" dirty="0"/>
                        <a:t>100</a:t>
                      </a:r>
                      <a:endParaRPr lang="en-US" sz="1100" dirty="0">
                        <a:solidFill>
                          <a:schemeClr val="bg2">
                            <a:lumMod val="10000"/>
                          </a:schemeClr>
                        </a:solidFill>
                      </a:endParaRPr>
                    </a:p>
                  </a:txBody>
                  <a:tcPr/>
                </a:tc>
                <a:tc>
                  <a:txBody>
                    <a:bodyPr/>
                    <a:lstStyle/>
                    <a:p>
                      <a:r>
                        <a:rPr lang="en-US" sz="900" kern="1200" dirty="0">
                          <a:effectLst/>
                        </a:rPr>
                        <a:t>1456702305</a:t>
                      </a:r>
                      <a:endParaRPr lang="en-US" sz="1100" dirty="0">
                        <a:solidFill>
                          <a:schemeClr val="bg2">
                            <a:lumMod val="10000"/>
                          </a:schemeClr>
                        </a:solidFill>
                      </a:endParaRPr>
                    </a:p>
                  </a:txBody>
                  <a:tcPr/>
                </a:tc>
                <a:extLst>
                  <a:ext uri="{0D108BD9-81ED-4DB2-BD59-A6C34878D82A}">
                    <a16:rowId xmlns:a16="http://schemas.microsoft.com/office/drawing/2014/main" val="10001"/>
                  </a:ext>
                </a:extLst>
              </a:tr>
              <a:tr h="300559">
                <a:tc>
                  <a:txBody>
                    <a:bodyPr/>
                    <a:lstStyle/>
                    <a:p>
                      <a:r>
                        <a:rPr lang="en-US" sz="1100" dirty="0"/>
                        <a:t>2222</a:t>
                      </a:r>
                      <a:endParaRPr lang="en-US" sz="1100" dirty="0">
                        <a:solidFill>
                          <a:schemeClr val="bg2">
                            <a:lumMod val="10000"/>
                          </a:schemeClr>
                        </a:solidFill>
                      </a:endParaRPr>
                    </a:p>
                  </a:txBody>
                  <a:tcPr/>
                </a:tc>
                <a:tc>
                  <a:txBody>
                    <a:bodyPr/>
                    <a:lstStyle/>
                    <a:p>
                      <a:r>
                        <a:rPr lang="en-US" sz="1100" dirty="0"/>
                        <a:t>B</a:t>
                      </a:r>
                      <a:endParaRPr lang="en-US" sz="1100" dirty="0">
                        <a:solidFill>
                          <a:schemeClr val="bg2">
                            <a:lumMod val="10000"/>
                          </a:schemeClr>
                        </a:solidFill>
                      </a:endParaRPr>
                    </a:p>
                  </a:txBody>
                  <a:tcPr/>
                </a:tc>
                <a:tc>
                  <a:txBody>
                    <a:bodyPr/>
                    <a:lstStyle/>
                    <a:p>
                      <a:r>
                        <a:rPr lang="en-US" sz="1100" dirty="0"/>
                        <a:t>240</a:t>
                      </a:r>
                      <a:endParaRPr lang="en-US" sz="1100" dirty="0">
                        <a:solidFill>
                          <a:schemeClr val="bg2">
                            <a:lumMod val="10000"/>
                          </a:schemeClr>
                        </a:solidFill>
                      </a:endParaRPr>
                    </a:p>
                  </a:txBody>
                  <a:tcPr/>
                </a:tc>
                <a:tc>
                  <a:txBody>
                    <a:bodyPr/>
                    <a:lstStyle/>
                    <a:p>
                      <a:r>
                        <a:rPr lang="en-US" sz="900" kern="1200" dirty="0">
                          <a:effectLst/>
                        </a:rPr>
                        <a:t>1456702400</a:t>
                      </a:r>
                      <a:endParaRPr lang="en-US" sz="1100" dirty="0">
                        <a:solidFill>
                          <a:schemeClr val="bg2">
                            <a:lumMod val="10000"/>
                          </a:schemeClr>
                        </a:solidFill>
                      </a:endParaRPr>
                    </a:p>
                  </a:txBody>
                  <a:tcPr/>
                </a:tc>
                <a:extLst>
                  <a:ext uri="{0D108BD9-81ED-4DB2-BD59-A6C34878D82A}">
                    <a16:rowId xmlns:a16="http://schemas.microsoft.com/office/drawing/2014/main" val="10002"/>
                  </a:ext>
                </a:extLst>
              </a:tr>
              <a:tr h="300559">
                <a:tc>
                  <a:txBody>
                    <a:bodyPr/>
                    <a:lstStyle/>
                    <a:p>
                      <a:r>
                        <a:rPr lang="en-US" sz="1100" dirty="0"/>
                        <a:t>3423</a:t>
                      </a:r>
                      <a:endParaRPr lang="en-US" sz="1100" dirty="0">
                        <a:solidFill>
                          <a:schemeClr val="bg2">
                            <a:lumMod val="10000"/>
                          </a:schemeClr>
                        </a:solidFill>
                      </a:endParaRPr>
                    </a:p>
                  </a:txBody>
                  <a:tcPr/>
                </a:tc>
                <a:tc>
                  <a:txBody>
                    <a:bodyPr/>
                    <a:lstStyle/>
                    <a:p>
                      <a:r>
                        <a:rPr lang="en-US" sz="1100" dirty="0"/>
                        <a:t>C</a:t>
                      </a:r>
                      <a:endParaRPr lang="en-US" sz="1100" dirty="0">
                        <a:solidFill>
                          <a:schemeClr val="bg2">
                            <a:lumMod val="10000"/>
                          </a:schemeClr>
                        </a:solidFill>
                      </a:endParaRPr>
                    </a:p>
                  </a:txBody>
                  <a:tcPr/>
                </a:tc>
                <a:tc>
                  <a:txBody>
                    <a:bodyPr/>
                    <a:lstStyle/>
                    <a:p>
                      <a:r>
                        <a:rPr lang="en-US" sz="1100" dirty="0"/>
                        <a:t>150</a:t>
                      </a:r>
                      <a:endParaRPr lang="en-US" sz="1100" dirty="0">
                        <a:solidFill>
                          <a:schemeClr val="bg2">
                            <a:lumMod val="10000"/>
                          </a:schemeClr>
                        </a:solidFill>
                      </a:endParaRPr>
                    </a:p>
                  </a:txBody>
                  <a:tcPr/>
                </a:tc>
                <a:tc>
                  <a:txBody>
                    <a:bodyPr/>
                    <a:lstStyle/>
                    <a:p>
                      <a:r>
                        <a:rPr lang="en-US" sz="900" kern="1200" dirty="0">
                          <a:effectLst/>
                        </a:rPr>
                        <a:t>1459207905</a:t>
                      </a:r>
                      <a:endParaRPr lang="en-US" sz="1100" dirty="0">
                        <a:solidFill>
                          <a:schemeClr val="bg2">
                            <a:lumMod val="10000"/>
                          </a:schemeClr>
                        </a:solidFill>
                      </a:endParaRPr>
                    </a:p>
                  </a:txBody>
                  <a:tcPr/>
                </a:tc>
                <a:extLst>
                  <a:ext uri="{0D108BD9-81ED-4DB2-BD59-A6C34878D82A}">
                    <a16:rowId xmlns:a16="http://schemas.microsoft.com/office/drawing/2014/main" val="10003"/>
                  </a:ext>
                </a:extLst>
              </a:tr>
            </a:tbl>
          </a:graphicData>
        </a:graphic>
      </p:graphicFrame>
      <p:sp>
        <p:nvSpPr>
          <p:cNvPr id="3" name="TextBox 2">
            <a:extLst>
              <a:ext uri="{FF2B5EF4-FFF2-40B4-BE49-F238E27FC236}">
                <a16:creationId xmlns:a16="http://schemas.microsoft.com/office/drawing/2014/main" id="{6D47CB77-A771-4942-8D10-8B150B90ACB9}"/>
              </a:ext>
            </a:extLst>
          </p:cNvPr>
          <p:cNvSpPr txBox="1"/>
          <p:nvPr/>
        </p:nvSpPr>
        <p:spPr>
          <a:xfrm>
            <a:off x="3950724" y="1243119"/>
            <a:ext cx="5134283" cy="1531188"/>
          </a:xfrm>
          <a:prstGeom prst="rect">
            <a:avLst/>
          </a:prstGeom>
          <a:noFill/>
        </p:spPr>
        <p:txBody>
          <a:bodyPr wrap="square" rtlCol="0">
            <a:spAutoFit/>
          </a:bodyPr>
          <a:lstStyle/>
          <a:p>
            <a:pPr marL="285736" indent="-285736" defTabSz="457178">
              <a:buFont typeface="Arial" panose="020B0604020202020204" pitchFamily="34" charset="0"/>
              <a:buChar char="•"/>
            </a:pPr>
            <a:r>
              <a:rPr lang="en-US" sz="1600" dirty="0">
                <a:solidFill>
                  <a:schemeClr val="bg1"/>
                </a:solidFill>
              </a:rPr>
              <a:t>Automatically delete items from a table based </a:t>
            </a:r>
            <a:r>
              <a:rPr lang="en-US" sz="1600">
                <a:solidFill>
                  <a:schemeClr val="bg1"/>
                </a:solidFill>
              </a:rPr>
              <a:t>on </a:t>
            </a:r>
            <a:r>
              <a:rPr lang="en-US" sz="1600">
                <a:solidFill>
                  <a:srgbClr val="FFFFFF"/>
                </a:solidFill>
              </a:rPr>
              <a:t>expiration timestamp</a:t>
            </a:r>
            <a:r>
              <a:rPr lang="en-US" sz="1600">
                <a:solidFill>
                  <a:schemeClr val="bg1"/>
                </a:solidFill>
              </a:rPr>
              <a:t> </a:t>
            </a:r>
            <a:endParaRPr lang="en-US" sz="1600" dirty="0">
              <a:solidFill>
                <a:schemeClr val="bg1"/>
              </a:solidFill>
            </a:endParaRPr>
          </a:p>
          <a:p>
            <a:pPr marL="285736" indent="-285736" defTabSz="457178">
              <a:buFont typeface="Arial" panose="020B0604020202020204" pitchFamily="34" charset="0"/>
              <a:buChar char="•"/>
            </a:pPr>
            <a:endParaRPr lang="en-US" sz="800" dirty="0">
              <a:solidFill>
                <a:schemeClr val="bg1"/>
              </a:solidFill>
            </a:endParaRPr>
          </a:p>
          <a:p>
            <a:pPr marL="285736" indent="-285736" defTabSz="457178">
              <a:buFont typeface="Arial" panose="020B0604020202020204" pitchFamily="34" charset="0"/>
              <a:buChar char="•"/>
            </a:pPr>
            <a:r>
              <a:rPr lang="en-US" sz="1600">
                <a:solidFill>
                  <a:srgbClr val="FFFFFF"/>
                </a:solidFill>
              </a:rPr>
              <a:t>User-defined</a:t>
            </a:r>
            <a:r>
              <a:rPr lang="en-US" sz="1600">
                <a:solidFill>
                  <a:schemeClr val="bg1"/>
                </a:solidFill>
              </a:rPr>
              <a:t> </a:t>
            </a:r>
            <a:r>
              <a:rPr lang="en-US" sz="1600" dirty="0">
                <a:solidFill>
                  <a:schemeClr val="bg1"/>
                </a:solidFill>
              </a:rPr>
              <a:t>TTL attribute </a:t>
            </a:r>
            <a:r>
              <a:rPr lang="en-US" sz="1600">
                <a:solidFill>
                  <a:schemeClr val="bg1"/>
                </a:solidFill>
              </a:rPr>
              <a:t>in </a:t>
            </a:r>
            <a:r>
              <a:rPr lang="en-US" sz="1600">
                <a:solidFill>
                  <a:srgbClr val="FFFFFF"/>
                </a:solidFill>
              </a:rPr>
              <a:t>epoch time format</a:t>
            </a:r>
            <a:endParaRPr lang="en-US" sz="1600" dirty="0">
              <a:solidFill>
                <a:srgbClr val="FFFFFF"/>
              </a:solidFill>
              <a:latin typeface="Arial" panose="020B0604020202020204" pitchFamily="34" charset="0"/>
            </a:endParaRPr>
          </a:p>
          <a:p>
            <a:pPr marL="285736" indent="-285736" defTabSz="457178">
              <a:buFont typeface="Arial" panose="020B0604020202020204" pitchFamily="34" charset="0"/>
              <a:buChar char="•"/>
            </a:pPr>
            <a:endParaRPr lang="en-US" sz="800" dirty="0">
              <a:solidFill>
                <a:schemeClr val="bg1"/>
              </a:solidFill>
            </a:endParaRPr>
          </a:p>
          <a:p>
            <a:pPr marL="285736" indent="-285736" defTabSz="457178">
              <a:buFont typeface="Arial" panose="020B0604020202020204" pitchFamily="34" charset="0"/>
              <a:buChar char="•"/>
            </a:pPr>
            <a:r>
              <a:rPr lang="en-US" sz="1600" dirty="0">
                <a:solidFill>
                  <a:schemeClr val="bg1"/>
                </a:solidFill>
              </a:rPr>
              <a:t>TTL activity recorded in </a:t>
            </a:r>
            <a:r>
              <a:rPr lang="en-US" sz="1600" dirty="0" err="1">
                <a:solidFill>
                  <a:schemeClr val="bg1"/>
                </a:solidFill>
              </a:rPr>
              <a:t>DynamoDB</a:t>
            </a:r>
            <a:r>
              <a:rPr lang="en-US" sz="1600" dirty="0">
                <a:solidFill>
                  <a:schemeClr val="bg1"/>
                </a:solidFill>
              </a:rPr>
              <a:t> Streams</a:t>
            </a:r>
          </a:p>
          <a:p>
            <a:pPr marL="285736" indent="-285736" defTabSz="457178">
              <a:buFont typeface="Arial" panose="020B0604020202020204" pitchFamily="34" charset="0"/>
              <a:buChar char="•"/>
            </a:pPr>
            <a:endParaRPr lang="en-US" sz="1350" dirty="0">
              <a:solidFill>
                <a:schemeClr val="bg1"/>
              </a:solidFill>
            </a:endParaRPr>
          </a:p>
        </p:txBody>
      </p:sp>
      <p:sp>
        <p:nvSpPr>
          <p:cNvPr id="4" name="TextBox 3">
            <a:extLst>
              <a:ext uri="{FF2B5EF4-FFF2-40B4-BE49-F238E27FC236}">
                <a16:creationId xmlns:a16="http://schemas.microsoft.com/office/drawing/2014/main" id="{04D2BE5D-D7EE-1542-B531-E28D83648597}"/>
              </a:ext>
            </a:extLst>
          </p:cNvPr>
          <p:cNvSpPr txBox="1"/>
          <p:nvPr/>
        </p:nvSpPr>
        <p:spPr>
          <a:xfrm>
            <a:off x="2142111" y="1616875"/>
            <a:ext cx="1236704" cy="276999"/>
          </a:xfrm>
          <a:prstGeom prst="rect">
            <a:avLst/>
          </a:prstGeom>
          <a:noFill/>
        </p:spPr>
        <p:txBody>
          <a:bodyPr wrap="square" rtlCol="0">
            <a:spAutoFit/>
          </a:bodyPr>
          <a:lstStyle/>
          <a:p>
            <a:pPr algn="ctr" defTabSz="457178"/>
            <a:r>
              <a:rPr lang="en-US" sz="1200" b="1" dirty="0">
                <a:solidFill>
                  <a:schemeClr val="bg1"/>
                </a:solidFill>
              </a:rPr>
              <a:t>TTL Attribute</a:t>
            </a:r>
          </a:p>
        </p:txBody>
      </p:sp>
      <p:sp>
        <p:nvSpPr>
          <p:cNvPr id="5" name="Left Brace 4">
            <a:extLst>
              <a:ext uri="{FF2B5EF4-FFF2-40B4-BE49-F238E27FC236}">
                <a16:creationId xmlns:a16="http://schemas.microsoft.com/office/drawing/2014/main" id="{526FA6DD-4FB2-404F-BFCB-776DEABC4996}"/>
              </a:ext>
            </a:extLst>
          </p:cNvPr>
          <p:cNvSpPr/>
          <p:nvPr/>
        </p:nvSpPr>
        <p:spPr>
          <a:xfrm rot="5400000">
            <a:off x="2689280" y="1543004"/>
            <a:ext cx="142367" cy="797939"/>
          </a:xfrm>
          <a:prstGeom prst="leftBrace">
            <a:avLst/>
          </a:prstGeom>
          <a:ln>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solidFill>
                <a:srgbClr val="474746"/>
              </a:solidFill>
            </a:endParaRPr>
          </a:p>
        </p:txBody>
      </p:sp>
      <p:sp>
        <p:nvSpPr>
          <p:cNvPr id="6" name="Title 1">
            <a:extLst>
              <a:ext uri="{FF2B5EF4-FFF2-40B4-BE49-F238E27FC236}">
                <a16:creationId xmlns:a16="http://schemas.microsoft.com/office/drawing/2014/main" id="{A2F2932E-32DE-744A-81BC-BA6E0B53AF44}"/>
              </a:ext>
            </a:extLst>
          </p:cNvPr>
          <p:cNvSpPr txBox="1">
            <a:spLocks/>
          </p:cNvSpPr>
          <p:nvPr/>
        </p:nvSpPr>
        <p:spPr>
          <a:xfrm>
            <a:off x="3950724" y="950238"/>
            <a:ext cx="4437973" cy="394604"/>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00" dirty="0">
                <a:solidFill>
                  <a:schemeClr val="accent1"/>
                </a:solidFill>
                <a:latin typeface="Arial" panose="020B0604020202020204" pitchFamily="34" charset="0"/>
                <a:cs typeface="Arial" panose="020B0604020202020204" pitchFamily="34" charset="0"/>
              </a:rPr>
              <a:t>Features</a:t>
            </a:r>
          </a:p>
        </p:txBody>
      </p:sp>
      <p:sp>
        <p:nvSpPr>
          <p:cNvPr id="7" name="Title 1">
            <a:extLst>
              <a:ext uri="{FF2B5EF4-FFF2-40B4-BE49-F238E27FC236}">
                <a16:creationId xmlns:a16="http://schemas.microsoft.com/office/drawing/2014/main" id="{F0624ECC-9A01-D34C-80D3-2497D7C1C391}"/>
              </a:ext>
            </a:extLst>
          </p:cNvPr>
          <p:cNvSpPr txBox="1">
            <a:spLocks/>
          </p:cNvSpPr>
          <p:nvPr/>
        </p:nvSpPr>
        <p:spPr>
          <a:xfrm>
            <a:off x="3950724" y="2664413"/>
            <a:ext cx="4437973" cy="394604"/>
          </a:xfrm>
          <a:prstGeom prst="rect">
            <a:avLst/>
          </a:prstGeom>
        </p:spPr>
        <p:txBody>
          <a:bodyPr/>
          <a:lstStyle>
            <a:lvl1pPr algn="l" defTabSz="609585" rtl="0" eaLnBrk="1" latinLnBrk="0" hangingPunct="1">
              <a:spcBef>
                <a:spcPct val="0"/>
              </a:spcBef>
              <a:buNone/>
              <a:defRPr sz="3733" b="1" i="0" kern="1200">
                <a:solidFill>
                  <a:schemeClr val="accent6">
                    <a:lumMod val="50000"/>
                  </a:schemeClr>
                </a:solidFill>
                <a:latin typeface="Arial"/>
                <a:ea typeface="+mj-ea"/>
                <a:cs typeface="Arial"/>
              </a:defRPr>
            </a:lvl1pPr>
          </a:lstStyle>
          <a:p>
            <a:r>
              <a:rPr lang="en-US" sz="1800" dirty="0">
                <a:solidFill>
                  <a:schemeClr val="accent1"/>
                </a:solidFill>
                <a:latin typeface="Arial" panose="020B0604020202020204" pitchFamily="34" charset="0"/>
                <a:cs typeface="Arial" panose="020B0604020202020204" pitchFamily="34" charset="0"/>
              </a:rPr>
              <a:t>Key Benefits</a:t>
            </a:r>
            <a:endParaRPr lang="en-US" sz="1800" dirty="0">
              <a:solidFill>
                <a:schemeClr val="accent1"/>
              </a:solidFill>
            </a:endParaRPr>
          </a:p>
        </p:txBody>
      </p:sp>
      <p:sp>
        <p:nvSpPr>
          <p:cNvPr id="8" name="TextBox 7">
            <a:extLst>
              <a:ext uri="{FF2B5EF4-FFF2-40B4-BE49-F238E27FC236}">
                <a16:creationId xmlns:a16="http://schemas.microsoft.com/office/drawing/2014/main" id="{DA41EFAE-845B-9D42-8C1E-AF285C9317E5}"/>
              </a:ext>
            </a:extLst>
          </p:cNvPr>
          <p:cNvSpPr txBox="1"/>
          <p:nvPr/>
        </p:nvSpPr>
        <p:spPr>
          <a:xfrm>
            <a:off x="3950723" y="3006521"/>
            <a:ext cx="5134283" cy="1777410"/>
          </a:xfrm>
          <a:prstGeom prst="rect">
            <a:avLst/>
          </a:prstGeom>
          <a:noFill/>
        </p:spPr>
        <p:txBody>
          <a:bodyPr wrap="square" rtlCol="0">
            <a:spAutoFit/>
          </a:bodyPr>
          <a:lstStyle/>
          <a:p>
            <a:pPr marL="285736" indent="-285736" defTabSz="457178">
              <a:buFont typeface="Arial" panose="020B0604020202020204" pitchFamily="34" charset="0"/>
              <a:buChar char="•"/>
            </a:pPr>
            <a:r>
              <a:rPr lang="en-US" sz="1600" dirty="0">
                <a:solidFill>
                  <a:schemeClr val="bg1"/>
                </a:solidFill>
              </a:rPr>
              <a:t>Reduce costs by deleting items no </a:t>
            </a:r>
            <a:r>
              <a:rPr lang="en-US" sz="1600">
                <a:solidFill>
                  <a:schemeClr val="bg1"/>
                </a:solidFill>
              </a:rPr>
              <a:t>longer </a:t>
            </a:r>
            <a:r>
              <a:rPr lang="en-US" sz="1600">
                <a:solidFill>
                  <a:srgbClr val="FFFFFF"/>
                </a:solidFill>
              </a:rPr>
              <a:t>needed</a:t>
            </a:r>
            <a:r>
              <a:rPr lang="en-US" sz="1600">
                <a:solidFill>
                  <a:schemeClr val="bg1"/>
                </a:solidFill>
              </a:rPr>
              <a:t> </a:t>
            </a:r>
            <a:endParaRPr lang="en-US" sz="1600" dirty="0">
              <a:solidFill>
                <a:schemeClr val="bg1"/>
              </a:solidFill>
            </a:endParaRPr>
          </a:p>
          <a:p>
            <a:pPr marL="285736" indent="-285736" defTabSz="457178">
              <a:buFont typeface="Arial" panose="020B0604020202020204" pitchFamily="34" charset="0"/>
              <a:buChar char="•"/>
            </a:pPr>
            <a:endParaRPr lang="en-US" sz="800" dirty="0">
              <a:solidFill>
                <a:schemeClr val="bg1"/>
              </a:solidFill>
            </a:endParaRPr>
          </a:p>
          <a:p>
            <a:pPr marL="285736" indent="-285736" defTabSz="457178">
              <a:buFont typeface="Arial" panose="020B0604020202020204" pitchFamily="34" charset="0"/>
              <a:buChar char="•"/>
            </a:pPr>
            <a:r>
              <a:rPr lang="en-US" sz="1600">
                <a:solidFill>
                  <a:srgbClr val="FFFFFF"/>
                </a:solidFill>
              </a:rPr>
              <a:t>Optimize</a:t>
            </a:r>
            <a:r>
              <a:rPr lang="en-US" sz="1600">
                <a:solidFill>
                  <a:schemeClr val="bg1"/>
                </a:solidFill>
              </a:rPr>
              <a:t> </a:t>
            </a:r>
            <a:r>
              <a:rPr lang="en-US" sz="1600" dirty="0">
                <a:solidFill>
                  <a:schemeClr val="bg1"/>
                </a:solidFill>
              </a:rPr>
              <a:t>application performance by controlling table </a:t>
            </a:r>
            <a:r>
              <a:rPr lang="en-US" sz="1600">
                <a:solidFill>
                  <a:schemeClr val="bg1"/>
                </a:solidFill>
              </a:rPr>
              <a:t>size </a:t>
            </a:r>
            <a:r>
              <a:rPr lang="en-US" sz="1600">
                <a:solidFill>
                  <a:srgbClr val="FFFFFF"/>
                </a:solidFill>
              </a:rPr>
              <a:t>growth</a:t>
            </a:r>
            <a:endParaRPr lang="en-US" sz="1600" dirty="0">
              <a:solidFill>
                <a:srgbClr val="FFFFFF"/>
              </a:solidFill>
              <a:latin typeface="Arial" panose="020B0604020202020204" pitchFamily="34" charset="0"/>
            </a:endParaRPr>
          </a:p>
          <a:p>
            <a:pPr marL="285736" indent="-285736" defTabSz="457178">
              <a:buFont typeface="Arial" panose="020B0604020202020204" pitchFamily="34" charset="0"/>
              <a:buChar char="•"/>
            </a:pPr>
            <a:endParaRPr lang="en-US" sz="800" dirty="0">
              <a:solidFill>
                <a:schemeClr val="bg1"/>
              </a:solidFill>
            </a:endParaRPr>
          </a:p>
          <a:p>
            <a:pPr marL="285736" indent="-285736" defTabSz="457178">
              <a:buFont typeface="Arial" panose="020B0604020202020204" pitchFamily="34" charset="0"/>
              <a:buChar char="•"/>
            </a:pPr>
            <a:r>
              <a:rPr lang="en-US" sz="1600" dirty="0">
                <a:solidFill>
                  <a:schemeClr val="bg1"/>
                </a:solidFill>
              </a:rPr>
              <a:t>Trigger custom workflows </a:t>
            </a:r>
            <a:r>
              <a:rPr lang="en-US" sz="1600">
                <a:solidFill>
                  <a:schemeClr val="bg1"/>
                </a:solidFill>
              </a:rPr>
              <a:t>with DynamoDB </a:t>
            </a:r>
            <a:r>
              <a:rPr lang="en-US" sz="1600">
                <a:solidFill>
                  <a:srgbClr val="FFFFFF"/>
                </a:solidFill>
              </a:rPr>
              <a:t>Streams</a:t>
            </a:r>
            <a:r>
              <a:rPr lang="en-US" sz="1600">
                <a:solidFill>
                  <a:schemeClr val="bg1"/>
                </a:solidFill>
              </a:rPr>
              <a:t> and </a:t>
            </a:r>
            <a:r>
              <a:rPr lang="en-US" sz="1600">
                <a:solidFill>
                  <a:srgbClr val="FFFFFF"/>
                </a:solidFill>
              </a:rPr>
              <a:t>Lambda.</a:t>
            </a:r>
            <a:endParaRPr lang="en-US" sz="1600" dirty="0">
              <a:solidFill>
                <a:srgbClr val="FFFFFF"/>
              </a:solidFill>
              <a:latin typeface="Arial" panose="020B0604020202020204" pitchFamily="34" charset="0"/>
            </a:endParaRPr>
          </a:p>
          <a:p>
            <a:pPr marL="285736" indent="-285736" defTabSz="457178">
              <a:buFont typeface="Arial" panose="020B0604020202020204" pitchFamily="34" charset="0"/>
              <a:buChar char="•"/>
            </a:pPr>
            <a:endParaRPr lang="en-US" sz="1350" dirty="0">
              <a:solidFill>
                <a:schemeClr val="bg1"/>
              </a:solidFill>
            </a:endParaRPr>
          </a:p>
        </p:txBody>
      </p:sp>
      <p:sp>
        <p:nvSpPr>
          <p:cNvPr id="9" name="Title 2">
            <a:extLst>
              <a:ext uri="{FF2B5EF4-FFF2-40B4-BE49-F238E27FC236}">
                <a16:creationId xmlns:a16="http://schemas.microsoft.com/office/drawing/2014/main" id="{4A36A0DE-964A-0241-808C-1D741A7F01C7}"/>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Scaling Storage: Time-to-live (TTL)</a:t>
            </a:r>
          </a:p>
        </p:txBody>
      </p:sp>
    </p:spTree>
    <p:extLst>
      <p:ext uri="{BB962C8B-B14F-4D97-AF65-F5344CB8AC3E}">
        <p14:creationId xmlns:p14="http://schemas.microsoft.com/office/powerpoint/2010/main" val="86131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FA8D-80D4-454B-80BC-DEF2B8B924A9}"/>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Scaling Throughput</a:t>
            </a:r>
            <a:r>
              <a:rPr lang="en-US">
                <a:solidFill>
                  <a:schemeClr val="bg1"/>
                </a:solidFill>
              </a:rPr>
              <a:t>: </a:t>
            </a:r>
            <a:r>
              <a:rPr lang="en-US">
                <a:solidFill>
                  <a:srgbClr val="FFFFFF"/>
                </a:solidFill>
              </a:rPr>
              <a:t>Auto Scaling</a:t>
            </a:r>
            <a:endParaRPr lang="en-US" dirty="0">
              <a:solidFill>
                <a:srgbClr val="FFFFFF"/>
              </a:solidFill>
            </a:endParaRPr>
          </a:p>
        </p:txBody>
      </p:sp>
      <p:pic>
        <p:nvPicPr>
          <p:cNvPr id="7" name="Picture 6" descr="scaling%20pics/final%20run/DDB%20console/Screen%20Shot%202017-08-12%20at%206.56.15%20PM.png">
            <a:extLst>
              <a:ext uri="{FF2B5EF4-FFF2-40B4-BE49-F238E27FC236}">
                <a16:creationId xmlns:a16="http://schemas.microsoft.com/office/drawing/2014/main" id="{6CB06CBB-9595-9A48-AF42-DE684FDCCD1D}"/>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1769423" y="932212"/>
            <a:ext cx="5510152" cy="3087585"/>
          </a:xfrm>
          <a:prstGeom prst="rect">
            <a:avLst/>
          </a:prstGeom>
          <a:noFill/>
          <a:ln>
            <a:noFill/>
          </a:ln>
          <a:extLst>
            <a:ext uri="{53640926-AAD7-44D8-BBD7-CCE9431645EC}">
              <a14:shadowObscured xmlns:a14="http://schemas.microsoft.com/office/drawing/2010/main"/>
            </a:ext>
          </a:extLst>
        </p:spPr>
      </p:pic>
      <p:sp>
        <p:nvSpPr>
          <p:cNvPr id="8" name="Freeform 7">
            <a:extLst>
              <a:ext uri="{FF2B5EF4-FFF2-40B4-BE49-F238E27FC236}">
                <a16:creationId xmlns:a16="http://schemas.microsoft.com/office/drawing/2014/main" id="{E1D10230-639D-0346-B65E-F7088E6E16C0}"/>
              </a:ext>
            </a:extLst>
          </p:cNvPr>
          <p:cNvSpPr/>
          <p:nvPr/>
        </p:nvSpPr>
        <p:spPr>
          <a:xfrm>
            <a:off x="2298700" y="1711325"/>
            <a:ext cx="4806950" cy="1809750"/>
          </a:xfrm>
          <a:custGeom>
            <a:avLst/>
            <a:gdLst>
              <a:gd name="connsiteX0" fmla="*/ 0 w 4806950"/>
              <a:gd name="connsiteY0" fmla="*/ 0 h 1809750"/>
              <a:gd name="connsiteX1" fmla="*/ 4806950 w 4806950"/>
              <a:gd name="connsiteY1" fmla="*/ 6350 h 1809750"/>
              <a:gd name="connsiteX2" fmla="*/ 4806950 w 4806950"/>
              <a:gd name="connsiteY2" fmla="*/ 1762125 h 1809750"/>
              <a:gd name="connsiteX3" fmla="*/ 4778375 w 4806950"/>
              <a:gd name="connsiteY3" fmla="*/ 1695450 h 1809750"/>
              <a:gd name="connsiteX4" fmla="*/ 4743450 w 4806950"/>
              <a:gd name="connsiteY4" fmla="*/ 1695450 h 1809750"/>
              <a:gd name="connsiteX5" fmla="*/ 4743450 w 4806950"/>
              <a:gd name="connsiteY5" fmla="*/ 1635125 h 1809750"/>
              <a:gd name="connsiteX6" fmla="*/ 4673600 w 4806950"/>
              <a:gd name="connsiteY6" fmla="*/ 1628775 h 1809750"/>
              <a:gd name="connsiteX7" fmla="*/ 4670425 w 4806950"/>
              <a:gd name="connsiteY7" fmla="*/ 1549400 h 1809750"/>
              <a:gd name="connsiteX8" fmla="*/ 4610100 w 4806950"/>
              <a:gd name="connsiteY8" fmla="*/ 1543050 h 1809750"/>
              <a:gd name="connsiteX9" fmla="*/ 4606925 w 4806950"/>
              <a:gd name="connsiteY9" fmla="*/ 1428750 h 1809750"/>
              <a:gd name="connsiteX10" fmla="*/ 4514850 w 4806950"/>
              <a:gd name="connsiteY10" fmla="*/ 1422400 h 1809750"/>
              <a:gd name="connsiteX11" fmla="*/ 4502150 w 4806950"/>
              <a:gd name="connsiteY11" fmla="*/ 1270000 h 1809750"/>
              <a:gd name="connsiteX12" fmla="*/ 4502150 w 4806950"/>
              <a:gd name="connsiteY12" fmla="*/ 1270000 h 1809750"/>
              <a:gd name="connsiteX13" fmla="*/ 4371975 w 4806950"/>
              <a:gd name="connsiteY13" fmla="*/ 1260475 h 1809750"/>
              <a:gd name="connsiteX14" fmla="*/ 4371975 w 4806950"/>
              <a:gd name="connsiteY14" fmla="*/ 1050925 h 1809750"/>
              <a:gd name="connsiteX15" fmla="*/ 4194175 w 4806950"/>
              <a:gd name="connsiteY15" fmla="*/ 1050925 h 1809750"/>
              <a:gd name="connsiteX16" fmla="*/ 4191000 w 4806950"/>
              <a:gd name="connsiteY16" fmla="*/ 765175 h 1809750"/>
              <a:gd name="connsiteX17" fmla="*/ 3930650 w 4806950"/>
              <a:gd name="connsiteY17" fmla="*/ 758825 h 1809750"/>
              <a:gd name="connsiteX18" fmla="*/ 3924300 w 4806950"/>
              <a:gd name="connsiteY18" fmla="*/ 377825 h 1809750"/>
              <a:gd name="connsiteX19" fmla="*/ 1447800 w 4806950"/>
              <a:gd name="connsiteY19" fmla="*/ 381000 h 1809750"/>
              <a:gd name="connsiteX20" fmla="*/ 1047750 w 4806950"/>
              <a:gd name="connsiteY20" fmla="*/ 723900 h 1809750"/>
              <a:gd name="connsiteX21" fmla="*/ 847725 w 4806950"/>
              <a:gd name="connsiteY21" fmla="*/ 933450 h 1809750"/>
              <a:gd name="connsiteX22" fmla="*/ 650875 w 4806950"/>
              <a:gd name="connsiteY22" fmla="*/ 1149350 h 1809750"/>
              <a:gd name="connsiteX23" fmla="*/ 485775 w 4806950"/>
              <a:gd name="connsiteY23" fmla="*/ 1346200 h 1809750"/>
              <a:gd name="connsiteX24" fmla="*/ 288925 w 4806950"/>
              <a:gd name="connsiteY24" fmla="*/ 1593850 h 1809750"/>
              <a:gd name="connsiteX25" fmla="*/ 85725 w 4806950"/>
              <a:gd name="connsiteY25" fmla="*/ 1809750 h 1809750"/>
              <a:gd name="connsiteX26" fmla="*/ 6350 w 4806950"/>
              <a:gd name="connsiteY26" fmla="*/ 1778000 h 1809750"/>
              <a:gd name="connsiteX27" fmla="*/ 0 w 4806950"/>
              <a:gd name="connsiteY27" fmla="*/ 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806950" h="1809750">
                <a:moveTo>
                  <a:pt x="0" y="0"/>
                </a:moveTo>
                <a:lnTo>
                  <a:pt x="4806950" y="6350"/>
                </a:lnTo>
                <a:lnTo>
                  <a:pt x="4806950" y="1762125"/>
                </a:lnTo>
                <a:lnTo>
                  <a:pt x="4778375" y="1695450"/>
                </a:lnTo>
                <a:lnTo>
                  <a:pt x="4743450" y="1695450"/>
                </a:lnTo>
                <a:lnTo>
                  <a:pt x="4743450" y="1635125"/>
                </a:lnTo>
                <a:lnTo>
                  <a:pt x="4673600" y="1628775"/>
                </a:lnTo>
                <a:lnTo>
                  <a:pt x="4670425" y="1549400"/>
                </a:lnTo>
                <a:lnTo>
                  <a:pt x="4610100" y="1543050"/>
                </a:lnTo>
                <a:cubicBezTo>
                  <a:pt x="4609042" y="1504950"/>
                  <a:pt x="4607983" y="1466850"/>
                  <a:pt x="4606925" y="1428750"/>
                </a:cubicBezTo>
                <a:lnTo>
                  <a:pt x="4514850" y="1422400"/>
                </a:lnTo>
                <a:lnTo>
                  <a:pt x="4502150" y="1270000"/>
                </a:lnTo>
                <a:lnTo>
                  <a:pt x="4502150" y="1270000"/>
                </a:lnTo>
                <a:lnTo>
                  <a:pt x="4371975" y="1260475"/>
                </a:lnTo>
                <a:lnTo>
                  <a:pt x="4371975" y="1050925"/>
                </a:lnTo>
                <a:lnTo>
                  <a:pt x="4194175" y="1050925"/>
                </a:lnTo>
                <a:cubicBezTo>
                  <a:pt x="4193117" y="955675"/>
                  <a:pt x="4192058" y="860425"/>
                  <a:pt x="4191000" y="765175"/>
                </a:cubicBezTo>
                <a:lnTo>
                  <a:pt x="3930650" y="758825"/>
                </a:lnTo>
                <a:lnTo>
                  <a:pt x="3924300" y="377825"/>
                </a:lnTo>
                <a:lnTo>
                  <a:pt x="1447800" y="381000"/>
                </a:lnTo>
                <a:lnTo>
                  <a:pt x="1047750" y="723900"/>
                </a:lnTo>
                <a:lnTo>
                  <a:pt x="847725" y="933450"/>
                </a:lnTo>
                <a:lnTo>
                  <a:pt x="650875" y="1149350"/>
                </a:lnTo>
                <a:lnTo>
                  <a:pt x="485775" y="1346200"/>
                </a:lnTo>
                <a:lnTo>
                  <a:pt x="288925" y="1593850"/>
                </a:lnTo>
                <a:lnTo>
                  <a:pt x="85725" y="1809750"/>
                </a:lnTo>
                <a:lnTo>
                  <a:pt x="6350" y="1778000"/>
                </a:lnTo>
                <a:cubicBezTo>
                  <a:pt x="5292" y="1189567"/>
                  <a:pt x="4233" y="601133"/>
                  <a:pt x="0" y="0"/>
                </a:cubicBezTo>
                <a:close/>
              </a:path>
            </a:pathLst>
          </a:custGeom>
          <a:solidFill>
            <a:srgbClr val="69AF34"/>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a:ea typeface="+mn-ea"/>
                <a:cs typeface="+mn-cs"/>
              </a:rPr>
              <a:t>$$$ Savings</a:t>
            </a:r>
          </a:p>
        </p:txBody>
      </p:sp>
    </p:spTree>
    <p:extLst>
      <p:ext uri="{BB962C8B-B14F-4D97-AF65-F5344CB8AC3E}">
        <p14:creationId xmlns:p14="http://schemas.microsoft.com/office/powerpoint/2010/main" val="415757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6D8F-6A78-5B46-86F3-4EA112ED9E45}"/>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chemeClr val="bg1"/>
                </a:solidFill>
              </a:rPr>
              <a:t>Scaling Throughput: </a:t>
            </a:r>
            <a:r>
              <a:rPr lang="en-US">
                <a:solidFill>
                  <a:srgbClr val="FFFFFF"/>
                </a:solidFill>
              </a:rPr>
              <a:t>Auto Scaling</a:t>
            </a:r>
            <a:endParaRPr lang="en-US" dirty="0">
              <a:solidFill>
                <a:srgbClr val="FFFFFF"/>
              </a:solidFill>
            </a:endParaRPr>
          </a:p>
        </p:txBody>
      </p:sp>
      <p:sp>
        <p:nvSpPr>
          <p:cNvPr id="3" name="Content Placeholder 2">
            <a:extLst>
              <a:ext uri="{FF2B5EF4-FFF2-40B4-BE49-F238E27FC236}">
                <a16:creationId xmlns:a16="http://schemas.microsoft.com/office/drawing/2014/main" id="{EB56519C-B604-E04E-9C6D-A0CB7EB098E4}"/>
              </a:ext>
            </a:extLst>
          </p:cNvPr>
          <p:cNvSpPr txBox="1">
            <a:spLocks/>
          </p:cNvSpPr>
          <p:nvPr/>
        </p:nvSpPr>
        <p:spPr>
          <a:xfrm>
            <a:off x="695325" y="977900"/>
            <a:ext cx="8448675" cy="3232150"/>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a:solidFill>
                  <a:srgbClr val="FFFFFF"/>
                </a:solidFill>
              </a:rPr>
              <a:t>Fully-managed</a:t>
            </a:r>
            <a:r>
              <a:rPr lang="en-US">
                <a:solidFill>
                  <a:schemeClr val="bg1"/>
                </a:solidFill>
              </a:rPr>
              <a:t>, automatic</a:t>
            </a:r>
          </a:p>
          <a:p>
            <a:pPr>
              <a:lnSpc>
                <a:spcPct val="150000"/>
              </a:lnSpc>
            </a:pPr>
            <a:r>
              <a:rPr lang="en-US">
                <a:solidFill>
                  <a:schemeClr val="bg1"/>
                </a:solidFill>
              </a:rPr>
              <a:t>Scale up when you need </a:t>
            </a:r>
            <a:r>
              <a:rPr lang="en-US">
                <a:solidFill>
                  <a:srgbClr val="FFFFFF"/>
                </a:solidFill>
              </a:rPr>
              <a:t>it</a:t>
            </a:r>
          </a:p>
          <a:p>
            <a:pPr>
              <a:lnSpc>
                <a:spcPct val="150000"/>
              </a:lnSpc>
            </a:pPr>
            <a:r>
              <a:rPr lang="en-US">
                <a:solidFill>
                  <a:schemeClr val="bg1"/>
                </a:solidFill>
              </a:rPr>
              <a:t>Scale down when you do</a:t>
            </a:r>
            <a:r>
              <a:rPr lang="en-US">
                <a:solidFill>
                  <a:srgbClr val="FFFFFF"/>
                </a:solidFill>
              </a:rPr>
              <a:t>n’t</a:t>
            </a:r>
          </a:p>
          <a:p>
            <a:pPr>
              <a:lnSpc>
                <a:spcPct val="150000"/>
              </a:lnSpc>
            </a:pPr>
            <a:r>
              <a:rPr lang="en-US">
                <a:solidFill>
                  <a:schemeClr val="bg1"/>
                </a:solidFill>
              </a:rPr>
              <a:t>On by default </a:t>
            </a:r>
          </a:p>
          <a:p>
            <a:pPr>
              <a:lnSpc>
                <a:spcPct val="150000"/>
              </a:lnSpc>
            </a:pPr>
            <a:r>
              <a:rPr lang="en-US">
                <a:solidFill>
                  <a:schemeClr val="bg1"/>
                </a:solidFill>
              </a:rPr>
              <a:t>Scheduled </a:t>
            </a:r>
            <a:r>
              <a:rPr lang="en-US">
                <a:solidFill>
                  <a:srgbClr val="FFFFFF"/>
                </a:solidFill>
              </a:rPr>
              <a:t>Auto Scaling</a:t>
            </a:r>
            <a:endParaRPr lang="en-US" dirty="0">
              <a:solidFill>
                <a:srgbClr val="FFFFFF"/>
              </a:solidFill>
            </a:endParaRPr>
          </a:p>
        </p:txBody>
      </p:sp>
    </p:spTree>
    <p:extLst>
      <p:ext uri="{BB962C8B-B14F-4D97-AF65-F5344CB8AC3E}">
        <p14:creationId xmlns:p14="http://schemas.microsoft.com/office/powerpoint/2010/main" val="224328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C6CDF30-698A-C841-8A45-9996EEA51282}"/>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accent1"/>
                </a:solidFill>
              </a:rPr>
              <a:t>Availability</a:t>
            </a:r>
            <a:endParaRPr lang="en-US" sz="4400" b="1" dirty="0">
              <a:solidFill>
                <a:schemeClr val="accent1"/>
              </a:solidFill>
            </a:endParaRPr>
          </a:p>
        </p:txBody>
      </p:sp>
    </p:spTree>
    <p:extLst>
      <p:ext uri="{BB962C8B-B14F-4D97-AF65-F5344CB8AC3E}">
        <p14:creationId xmlns:p14="http://schemas.microsoft.com/office/powerpoint/2010/main" val="239163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606EDEB-AE3C-514F-8E92-37CA4E023105}"/>
              </a:ext>
            </a:extLst>
          </p:cNvPr>
          <p:cNvSpPr txBox="1">
            <a:spLocks/>
          </p:cNvSpPr>
          <p:nvPr/>
        </p:nvSpPr>
        <p:spPr>
          <a:xfrm>
            <a:off x="695325" y="347662"/>
            <a:ext cx="7448931" cy="510543"/>
          </a:xfrm>
          <a:prstGeom prst="rect">
            <a:avLst/>
          </a:prstGeom>
        </p:spPr>
        <p:txBody>
          <a:bodyPr vert="horz" lIns="91440" tIns="45720" rIns="91440" bIns="45720" rtlCol="0" anchor="t">
            <a:normAutofit fontScale="60000" lnSpcReduction="2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3300" dirty="0">
                <a:solidFill>
                  <a:schemeClr val="bg1"/>
                </a:solidFill>
              </a:rPr>
              <a:t>Amazon DynamoDB Global Tables</a:t>
            </a:r>
            <a:br>
              <a:rPr lang="en-US" dirty="0">
                <a:solidFill>
                  <a:schemeClr val="bg1"/>
                </a:solidFill>
              </a:rPr>
            </a:br>
            <a:r>
              <a:rPr lang="en-US" sz="2100" b="0" dirty="0">
                <a:solidFill>
                  <a:schemeClr val="bg1"/>
                </a:solidFill>
                <a:latin typeface="Amazon Ember Cd Light" panose="020B0406020204020204" pitchFamily="34" charset="0"/>
                <a:ea typeface="Amazon Ember Cd Light" panose="020B0406020204020204" pitchFamily="34" charset="0"/>
                <a:cs typeface="Amazon Ember Cd Light" panose="020B0406020204020204" pitchFamily="34" charset="0"/>
              </a:rPr>
              <a:t>Fully managed, multi-master, multi-region database</a:t>
            </a:r>
            <a:endParaRPr lang="en-US" sz="2100" b="0" dirty="0">
              <a:solidFill>
                <a:schemeClr val="bg1"/>
              </a:solidFill>
            </a:endParaRPr>
          </a:p>
        </p:txBody>
      </p:sp>
      <p:sp>
        <p:nvSpPr>
          <p:cNvPr id="3" name="TextBox 2">
            <a:extLst>
              <a:ext uri="{FF2B5EF4-FFF2-40B4-BE49-F238E27FC236}">
                <a16:creationId xmlns:a16="http://schemas.microsoft.com/office/drawing/2014/main" id="{99B37BF0-E8C6-D046-B550-F9CFFFDF9391}"/>
              </a:ext>
            </a:extLst>
          </p:cNvPr>
          <p:cNvSpPr txBox="1"/>
          <p:nvPr/>
        </p:nvSpPr>
        <p:spPr>
          <a:xfrm>
            <a:off x="4385103" y="1916747"/>
            <a:ext cx="4415998" cy="1938992"/>
          </a:xfrm>
          <a:prstGeom prst="rect">
            <a:avLst/>
          </a:prstGeom>
          <a:noFill/>
        </p:spPr>
        <p:txBody>
          <a:bodyPr wrap="square" rtlCol="0">
            <a:spAutoFit/>
          </a:bodyPr>
          <a:lstStyle/>
          <a:p>
            <a:pPr lvl="0">
              <a:defRPr/>
            </a:pPr>
            <a:r>
              <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Build high performance, globally </a:t>
            </a:r>
            <a:r>
              <a:rPr lang="en-US" sz="15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distributed </a:t>
            </a:r>
            <a:r>
              <a:rPr lang="en-US" sz="1500">
                <a:solidFill>
                  <a:srgbClr val="FFFFFF"/>
                </a:solidFill>
                <a:latin typeface="Amazon Ember Cd" panose="020B0606020204020204" pitchFamily="34" charset="0"/>
                <a:ea typeface="Amazon Ember Cd" panose="020B0606020204020204" pitchFamily="34" charset="0"/>
                <a:cs typeface="Amazon Ember Cd" panose="020B0606020204020204" pitchFamily="34" charset="0"/>
              </a:rPr>
              <a:t>applications</a:t>
            </a:r>
            <a:endParaRPr lang="en-US" sz="1500" dirty="0">
              <a:solidFill>
                <a:srgbClr val="FFFFFF"/>
              </a:solidFill>
              <a:latin typeface="Amazon Ember Cd"/>
              <a:ea typeface="Amazon Ember Cd" panose="020B0606020204020204" pitchFamily="34" charset="0"/>
              <a:cs typeface="Amazon Ember Cd" panose="020B0606020204020204" pitchFamily="34" charset="0"/>
            </a:endParaRPr>
          </a:p>
          <a:p>
            <a:pPr lvl="0">
              <a:defRPr/>
            </a:pPr>
            <a:endPar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lvl="0">
              <a:defRPr/>
            </a:pPr>
            <a:r>
              <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Low latency </a:t>
            </a:r>
            <a:r>
              <a:rPr lang="en-US" sz="15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reads </a:t>
            </a:r>
            <a:r>
              <a:rPr lang="en-US" sz="1500">
                <a:solidFill>
                  <a:srgbClr val="FFFFFF"/>
                </a:solidFill>
                <a:latin typeface="Amazon Ember Cd" panose="020B0606020204020204" pitchFamily="34" charset="0"/>
                <a:ea typeface="Amazon Ember Cd" panose="020B0606020204020204" pitchFamily="34" charset="0"/>
                <a:cs typeface="Amazon Ember Cd" panose="020B0606020204020204" pitchFamily="34" charset="0"/>
              </a:rPr>
              <a:t>&amp;</a:t>
            </a:r>
            <a:r>
              <a:rPr lang="en-US" sz="15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 </a:t>
            </a:r>
            <a:r>
              <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writes to locally </a:t>
            </a:r>
            <a:r>
              <a:rPr lang="en-US" sz="15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available </a:t>
            </a:r>
            <a:r>
              <a:rPr lang="en-US" sz="1500">
                <a:solidFill>
                  <a:srgbClr val="FFFFFF"/>
                </a:solidFill>
                <a:latin typeface="Amazon Ember Cd" panose="020B0606020204020204" pitchFamily="34" charset="0"/>
                <a:ea typeface="Amazon Ember Cd" panose="020B0606020204020204" pitchFamily="34" charset="0"/>
                <a:cs typeface="Amazon Ember Cd" panose="020B0606020204020204" pitchFamily="34" charset="0"/>
              </a:rPr>
              <a:t>tables</a:t>
            </a:r>
            <a:endParaRPr lang="en-US" sz="1500" dirty="0">
              <a:solidFill>
                <a:srgbClr val="FFFFFF"/>
              </a:solidFill>
              <a:latin typeface="Amazon Ember Cd"/>
              <a:ea typeface="Amazon Ember Cd" panose="020B0606020204020204" pitchFamily="34" charset="0"/>
              <a:cs typeface="Amazon Ember Cd" panose="020B0606020204020204" pitchFamily="34" charset="0"/>
            </a:endParaRPr>
          </a:p>
          <a:p>
            <a:pPr lvl="0" defTabSz="457189">
              <a:defRPr/>
            </a:pPr>
            <a:endPar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lvl="0" defTabSz="457189">
              <a:defRPr/>
            </a:pPr>
            <a:r>
              <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Disaster proof with multi-region redundancy</a:t>
            </a:r>
          </a:p>
          <a:p>
            <a:pPr lvl="0" defTabSz="457189">
              <a:defRPr/>
            </a:pPr>
            <a:endPar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lvl="0" defTabSz="457189">
              <a:defRPr/>
            </a:pPr>
            <a:r>
              <a:rPr lang="en-US" sz="1500">
                <a:solidFill>
                  <a:srgbClr val="FFFFFF"/>
                </a:solidFill>
                <a:latin typeface="Amazon Ember Cd" panose="020B0606020204020204" pitchFamily="34" charset="0"/>
                <a:ea typeface="Amazon Ember Cd" panose="020B0606020204020204" pitchFamily="34" charset="0"/>
                <a:cs typeface="Amazon Ember Cd" panose="020B0606020204020204" pitchFamily="34" charset="0"/>
              </a:rPr>
              <a:t>Easy</a:t>
            </a:r>
            <a:r>
              <a:rPr lang="en-US" sz="15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 </a:t>
            </a:r>
            <a:r>
              <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to setup and no application re-writes required</a:t>
            </a:r>
          </a:p>
          <a:p>
            <a:pPr lvl="0" defTabSz="457189">
              <a:defRPr/>
            </a:pPr>
            <a:endParaRPr lang="en-US" sz="15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p:txBody>
      </p:sp>
      <p:cxnSp>
        <p:nvCxnSpPr>
          <p:cNvPr id="4" name="Straight Connector 3">
            <a:extLst>
              <a:ext uri="{FF2B5EF4-FFF2-40B4-BE49-F238E27FC236}">
                <a16:creationId xmlns:a16="http://schemas.microsoft.com/office/drawing/2014/main" id="{C2CF34A4-0910-234B-8CFB-A172DBBCBD29}"/>
              </a:ext>
            </a:extLst>
          </p:cNvPr>
          <p:cNvCxnSpPr>
            <a:cxnSpLocks/>
          </p:cNvCxnSpPr>
          <p:nvPr/>
        </p:nvCxnSpPr>
        <p:spPr>
          <a:xfrm>
            <a:off x="4465460" y="2263809"/>
            <a:ext cx="411480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109956D-CC31-E745-96E0-148663DB48A3}"/>
              </a:ext>
            </a:extLst>
          </p:cNvPr>
          <p:cNvCxnSpPr>
            <a:cxnSpLocks/>
          </p:cNvCxnSpPr>
          <p:nvPr/>
        </p:nvCxnSpPr>
        <p:spPr>
          <a:xfrm>
            <a:off x="4465460" y="2763688"/>
            <a:ext cx="4114800"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FB43AB45-30FB-F14C-8BF7-DA588E2F4492}"/>
              </a:ext>
            </a:extLst>
          </p:cNvPr>
          <p:cNvCxnSpPr>
            <a:cxnSpLocks/>
          </p:cNvCxnSpPr>
          <p:nvPr/>
        </p:nvCxnSpPr>
        <p:spPr>
          <a:xfrm>
            <a:off x="4465460" y="3263567"/>
            <a:ext cx="4114800" cy="0"/>
          </a:xfrm>
          <a:prstGeom prst="line">
            <a:avLst/>
          </a:prstGeom>
          <a:ln w="19050"/>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C5FE82E3-5658-A749-A15A-FBEE099DDE69}"/>
              </a:ext>
            </a:extLst>
          </p:cNvPr>
          <p:cNvGrpSpPr/>
          <p:nvPr/>
        </p:nvGrpSpPr>
        <p:grpSpPr>
          <a:xfrm>
            <a:off x="512271" y="1635724"/>
            <a:ext cx="3832653" cy="2255928"/>
            <a:chOff x="5740792" y="5905299"/>
            <a:chExt cx="16194023" cy="9531925"/>
          </a:xfrm>
        </p:grpSpPr>
        <p:pic>
          <p:nvPicPr>
            <p:cNvPr id="8" name="Picture 7">
              <a:extLst>
                <a:ext uri="{FF2B5EF4-FFF2-40B4-BE49-F238E27FC236}">
                  <a16:creationId xmlns:a16="http://schemas.microsoft.com/office/drawing/2014/main" id="{A857F08F-E6D3-AA4B-8C69-648FB049DC49}"/>
                </a:ext>
              </a:extLst>
            </p:cNvPr>
            <p:cNvPicPr>
              <a:picLocks noChangeAspect="1"/>
            </p:cNvPicPr>
            <p:nvPr/>
          </p:nvPicPr>
          <p:blipFill>
            <a:blip r:embed="rId3" cstate="hqprint">
              <a:alphaModFix amt="35000"/>
              <a:extLst>
                <a:ext uri="{28A0092B-C50C-407E-A947-70E740481C1C}">
                  <a14:useLocalDpi xmlns:a14="http://schemas.microsoft.com/office/drawing/2010/main"/>
                </a:ext>
              </a:extLst>
            </a:blip>
            <a:stretch>
              <a:fillRect/>
            </a:stretch>
          </p:blipFill>
          <p:spPr>
            <a:xfrm>
              <a:off x="5740792" y="5905299"/>
              <a:ext cx="16194023" cy="9531925"/>
            </a:xfrm>
            <a:prstGeom prst="rect">
              <a:avLst/>
            </a:prstGeom>
          </p:spPr>
        </p:pic>
        <p:pic>
          <p:nvPicPr>
            <p:cNvPr id="9" name="Picture 8">
              <a:extLst>
                <a:ext uri="{FF2B5EF4-FFF2-40B4-BE49-F238E27FC236}">
                  <a16:creationId xmlns:a16="http://schemas.microsoft.com/office/drawing/2014/main" id="{0ED7E6E8-17B2-3A4B-B6B6-5065BC2B694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768541" y="9199569"/>
              <a:ext cx="553996" cy="643677"/>
            </a:xfrm>
            <a:prstGeom prst="rect">
              <a:avLst/>
            </a:prstGeom>
          </p:spPr>
        </p:pic>
        <p:pic>
          <p:nvPicPr>
            <p:cNvPr id="10" name="Picture 9">
              <a:extLst>
                <a:ext uri="{FF2B5EF4-FFF2-40B4-BE49-F238E27FC236}">
                  <a16:creationId xmlns:a16="http://schemas.microsoft.com/office/drawing/2014/main" id="{703A158E-4DD9-1C43-8D4B-F1A5FF5D498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106400" y="8878622"/>
              <a:ext cx="553996" cy="643677"/>
            </a:xfrm>
            <a:prstGeom prst="rect">
              <a:avLst/>
            </a:prstGeom>
          </p:spPr>
        </p:pic>
        <p:pic>
          <p:nvPicPr>
            <p:cNvPr id="11" name="Picture 10">
              <a:extLst>
                <a:ext uri="{FF2B5EF4-FFF2-40B4-BE49-F238E27FC236}">
                  <a16:creationId xmlns:a16="http://schemas.microsoft.com/office/drawing/2014/main" id="{1890CDF4-E357-F54B-8A34-49FB654D18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625010" y="10653634"/>
              <a:ext cx="553996" cy="643677"/>
            </a:xfrm>
            <a:prstGeom prst="rect">
              <a:avLst/>
            </a:prstGeom>
          </p:spPr>
        </p:pic>
        <p:pic>
          <p:nvPicPr>
            <p:cNvPr id="12" name="Picture 11">
              <a:extLst>
                <a:ext uri="{FF2B5EF4-FFF2-40B4-BE49-F238E27FC236}">
                  <a16:creationId xmlns:a16="http://schemas.microsoft.com/office/drawing/2014/main" id="{FE476D83-D30A-614A-96EB-578BD04C928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969716" y="11245305"/>
              <a:ext cx="553996" cy="643677"/>
            </a:xfrm>
            <a:prstGeom prst="rect">
              <a:avLst/>
            </a:prstGeom>
          </p:spPr>
        </p:pic>
        <p:pic>
          <p:nvPicPr>
            <p:cNvPr id="13" name="Picture 12">
              <a:extLst>
                <a:ext uri="{FF2B5EF4-FFF2-40B4-BE49-F238E27FC236}">
                  <a16:creationId xmlns:a16="http://schemas.microsoft.com/office/drawing/2014/main" id="{DFFD8A40-C60B-5347-B4DF-05565848954B}"/>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582718" y="12050346"/>
              <a:ext cx="553996" cy="643677"/>
            </a:xfrm>
            <a:prstGeom prst="rect">
              <a:avLst/>
            </a:prstGeom>
          </p:spPr>
        </p:pic>
        <p:pic>
          <p:nvPicPr>
            <p:cNvPr id="14" name="Picture 13">
              <a:extLst>
                <a:ext uri="{FF2B5EF4-FFF2-40B4-BE49-F238E27FC236}">
                  <a16:creationId xmlns:a16="http://schemas.microsoft.com/office/drawing/2014/main" id="{57D6D11D-4F75-7646-A229-5D33EFE3BFF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007125" y="13063663"/>
              <a:ext cx="553996" cy="643677"/>
            </a:xfrm>
            <a:prstGeom prst="rect">
              <a:avLst/>
            </a:prstGeom>
          </p:spPr>
        </p:pic>
        <p:pic>
          <p:nvPicPr>
            <p:cNvPr id="15" name="Picture 14">
              <a:extLst>
                <a:ext uri="{FF2B5EF4-FFF2-40B4-BE49-F238E27FC236}">
                  <a16:creationId xmlns:a16="http://schemas.microsoft.com/office/drawing/2014/main" id="{2A17182D-7FEC-554E-AE41-E9DD9BE37C4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546638" y="13707340"/>
              <a:ext cx="553996" cy="643677"/>
            </a:xfrm>
            <a:prstGeom prst="rect">
              <a:avLst/>
            </a:prstGeom>
          </p:spPr>
        </p:pic>
        <p:pic>
          <p:nvPicPr>
            <p:cNvPr id="16" name="Picture 15">
              <a:extLst>
                <a:ext uri="{FF2B5EF4-FFF2-40B4-BE49-F238E27FC236}">
                  <a16:creationId xmlns:a16="http://schemas.microsoft.com/office/drawing/2014/main" id="{767156EE-5082-D640-B895-D36E7FEC299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4086470" y="8659336"/>
              <a:ext cx="553996" cy="643677"/>
            </a:xfrm>
            <a:prstGeom prst="rect">
              <a:avLst/>
            </a:prstGeom>
          </p:spPr>
        </p:pic>
        <p:cxnSp>
          <p:nvCxnSpPr>
            <p:cNvPr id="17" name="Straight Connector 16">
              <a:extLst>
                <a:ext uri="{FF2B5EF4-FFF2-40B4-BE49-F238E27FC236}">
                  <a16:creationId xmlns:a16="http://schemas.microsoft.com/office/drawing/2014/main" id="{9137024B-EC51-CD4F-AC7C-72A6FEC9D461}"/>
                </a:ext>
              </a:extLst>
            </p:cNvPr>
            <p:cNvCxnSpPr/>
            <p:nvPr/>
          </p:nvCxnSpPr>
          <p:spPr>
            <a:xfrm flipV="1">
              <a:off x="7616013" y="9484481"/>
              <a:ext cx="2073014" cy="32183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18" name="Straight Connector 17">
              <a:extLst>
                <a:ext uri="{FF2B5EF4-FFF2-40B4-BE49-F238E27FC236}">
                  <a16:creationId xmlns:a16="http://schemas.microsoft.com/office/drawing/2014/main" id="{81D023ED-FF68-F345-AD97-130CFFB720A6}"/>
                </a:ext>
              </a:extLst>
            </p:cNvPr>
            <p:cNvCxnSpPr/>
            <p:nvPr/>
          </p:nvCxnSpPr>
          <p:spPr>
            <a:xfrm>
              <a:off x="7629666" y="10004165"/>
              <a:ext cx="3206670" cy="305949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2D5882CF-CE6A-F34D-859F-D7CB0A50971E}"/>
                </a:ext>
              </a:extLst>
            </p:cNvPr>
            <p:cNvCxnSpPr/>
            <p:nvPr/>
          </p:nvCxnSpPr>
          <p:spPr>
            <a:xfrm>
              <a:off x="7746136" y="9964408"/>
              <a:ext cx="7764395" cy="105333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4E75A674-4757-B946-88E0-F86C27482A54}"/>
                </a:ext>
              </a:extLst>
            </p:cNvPr>
            <p:cNvCxnSpPr/>
            <p:nvPr/>
          </p:nvCxnSpPr>
          <p:spPr>
            <a:xfrm>
              <a:off x="13718166" y="9405966"/>
              <a:ext cx="1734595" cy="126529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3A1D4CD1-CE6D-EF4A-BA5D-DFBA312806D4}"/>
                </a:ext>
              </a:extLst>
            </p:cNvPr>
            <p:cNvCxnSpPr/>
            <p:nvPr/>
          </p:nvCxnSpPr>
          <p:spPr>
            <a:xfrm>
              <a:off x="14516676" y="9059484"/>
              <a:ext cx="1144381" cy="1490031"/>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48C4386A-BE13-4447-8871-94F048ABEE32}"/>
                </a:ext>
              </a:extLst>
            </p:cNvPr>
            <p:cNvCxnSpPr/>
            <p:nvPr/>
          </p:nvCxnSpPr>
          <p:spPr>
            <a:xfrm>
              <a:off x="14649814" y="8850281"/>
              <a:ext cx="4209901" cy="975836"/>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3" name="Straight Connector 22">
              <a:extLst>
                <a:ext uri="{FF2B5EF4-FFF2-40B4-BE49-F238E27FC236}">
                  <a16:creationId xmlns:a16="http://schemas.microsoft.com/office/drawing/2014/main" id="{F7998807-9DE6-D34B-854D-4932AFD3F3B3}"/>
                </a:ext>
              </a:extLst>
            </p:cNvPr>
            <p:cNvCxnSpPr/>
            <p:nvPr/>
          </p:nvCxnSpPr>
          <p:spPr>
            <a:xfrm flipV="1">
              <a:off x="10472955" y="9246938"/>
              <a:ext cx="2446620" cy="239434"/>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48271D0-03C9-1441-A8DF-7FEA1A7C8E78}"/>
                </a:ext>
              </a:extLst>
            </p:cNvPr>
            <p:cNvCxnSpPr/>
            <p:nvPr/>
          </p:nvCxnSpPr>
          <p:spPr>
            <a:xfrm flipV="1">
              <a:off x="11696265" y="11657572"/>
              <a:ext cx="5131189" cy="1683561"/>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E35DBB4E-7B4A-A043-BC4E-AFF4E8E224E4}"/>
                </a:ext>
              </a:extLst>
            </p:cNvPr>
            <p:cNvCxnSpPr/>
            <p:nvPr/>
          </p:nvCxnSpPr>
          <p:spPr>
            <a:xfrm>
              <a:off x="14649814" y="8937737"/>
              <a:ext cx="2401232" cy="217022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DC760D1C-D874-5B45-9810-0BEF52DF65FF}"/>
                </a:ext>
              </a:extLst>
            </p:cNvPr>
            <p:cNvCxnSpPr/>
            <p:nvPr/>
          </p:nvCxnSpPr>
          <p:spPr>
            <a:xfrm flipH="1">
              <a:off x="18906160" y="10214024"/>
              <a:ext cx="121121" cy="1714715"/>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243D1EED-1B1A-734D-96F3-E413406BDDF1}"/>
                </a:ext>
              </a:extLst>
            </p:cNvPr>
            <p:cNvCxnSpPr/>
            <p:nvPr/>
          </p:nvCxnSpPr>
          <p:spPr>
            <a:xfrm>
              <a:off x="19357642" y="10068199"/>
              <a:ext cx="1366852" cy="363914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8" name="Straight Connector 27">
              <a:extLst>
                <a:ext uri="{FF2B5EF4-FFF2-40B4-BE49-F238E27FC236}">
                  <a16:creationId xmlns:a16="http://schemas.microsoft.com/office/drawing/2014/main" id="{8F7A5F85-50A3-1C4C-9070-9AC8A58A8334}"/>
                </a:ext>
              </a:extLst>
            </p:cNvPr>
            <p:cNvCxnSpPr/>
            <p:nvPr/>
          </p:nvCxnSpPr>
          <p:spPr>
            <a:xfrm>
              <a:off x="11692153" y="13504772"/>
              <a:ext cx="8675489" cy="605712"/>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29" name="Straight Connector 28">
              <a:extLst>
                <a:ext uri="{FF2B5EF4-FFF2-40B4-BE49-F238E27FC236}">
                  <a16:creationId xmlns:a16="http://schemas.microsoft.com/office/drawing/2014/main" id="{AD4C65A8-4431-4041-BCF5-03F0A6F660AA}"/>
                </a:ext>
              </a:extLst>
            </p:cNvPr>
            <p:cNvCxnSpPr/>
            <p:nvPr/>
          </p:nvCxnSpPr>
          <p:spPr>
            <a:xfrm>
              <a:off x="17589237" y="11830831"/>
              <a:ext cx="896362" cy="39210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30" name="Straight Connector 29">
              <a:extLst>
                <a:ext uri="{FF2B5EF4-FFF2-40B4-BE49-F238E27FC236}">
                  <a16:creationId xmlns:a16="http://schemas.microsoft.com/office/drawing/2014/main" id="{4F894646-5DA0-1445-9A18-0929440EAA5C}"/>
                </a:ext>
              </a:extLst>
            </p:cNvPr>
            <p:cNvCxnSpPr/>
            <p:nvPr/>
          </p:nvCxnSpPr>
          <p:spPr>
            <a:xfrm>
              <a:off x="19154237" y="12626163"/>
              <a:ext cx="1310146" cy="1180650"/>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cxnSp>
          <p:nvCxnSpPr>
            <p:cNvPr id="31" name="Straight Connector 30">
              <a:extLst>
                <a:ext uri="{FF2B5EF4-FFF2-40B4-BE49-F238E27FC236}">
                  <a16:creationId xmlns:a16="http://schemas.microsoft.com/office/drawing/2014/main" id="{35192F99-0916-E047-BCAA-FAD144803B44}"/>
                </a:ext>
              </a:extLst>
            </p:cNvPr>
            <p:cNvCxnSpPr/>
            <p:nvPr/>
          </p:nvCxnSpPr>
          <p:spPr>
            <a:xfrm flipV="1">
              <a:off x="11656269" y="11216769"/>
              <a:ext cx="3887204" cy="1903618"/>
            </a:xfrm>
            <a:prstGeom prst="line">
              <a:avLst/>
            </a:prstGeom>
            <a:noFill/>
            <a:ln w="25400" cap="flat">
              <a:solidFill>
                <a:srgbClr val="FFFFFF">
                  <a:alpha val="25000"/>
                </a:srgbClr>
              </a:solidFill>
              <a:prstDash val="solid"/>
              <a:round/>
            </a:ln>
            <a:effectLst/>
            <a:sp3d/>
          </p:spPr>
          <p:style>
            <a:lnRef idx="0">
              <a:scrgbClr r="0" g="0" b="0"/>
            </a:lnRef>
            <a:fillRef idx="0">
              <a:scrgbClr r="0" g="0" b="0"/>
            </a:fillRef>
            <a:effectRef idx="0">
              <a:scrgbClr r="0" g="0" b="0"/>
            </a:effectRef>
            <a:fontRef idx="none"/>
          </p:style>
        </p:cxnSp>
        <p:pic>
          <p:nvPicPr>
            <p:cNvPr id="32" name="Picture 31">
              <a:extLst>
                <a:ext uri="{FF2B5EF4-FFF2-40B4-BE49-F238E27FC236}">
                  <a16:creationId xmlns:a16="http://schemas.microsoft.com/office/drawing/2014/main" id="{A5404C35-35A2-4C42-9A72-7B9E9B6C188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8828297" y="9575858"/>
              <a:ext cx="553996" cy="643677"/>
            </a:xfrm>
            <a:prstGeom prst="rect">
              <a:avLst/>
            </a:prstGeom>
          </p:spPr>
        </p:pic>
        <p:pic>
          <p:nvPicPr>
            <p:cNvPr id="33" name="Picture 32">
              <a:extLst>
                <a:ext uri="{FF2B5EF4-FFF2-40B4-BE49-F238E27FC236}">
                  <a16:creationId xmlns:a16="http://schemas.microsoft.com/office/drawing/2014/main" id="{D1799F28-1232-1047-8AFD-35B41629B58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343132" y="9801043"/>
              <a:ext cx="553996" cy="643677"/>
            </a:xfrm>
            <a:prstGeom prst="rect">
              <a:avLst/>
            </a:prstGeom>
          </p:spPr>
        </p:pic>
        <p:pic>
          <p:nvPicPr>
            <p:cNvPr id="34" name="Picture 33">
              <a:extLst>
                <a:ext uri="{FF2B5EF4-FFF2-40B4-BE49-F238E27FC236}">
                  <a16:creationId xmlns:a16="http://schemas.microsoft.com/office/drawing/2014/main" id="{7328D2C3-9139-7C42-93F0-65FAA1344A7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891510" y="9600264"/>
              <a:ext cx="553996" cy="643677"/>
            </a:xfrm>
            <a:prstGeom prst="rect">
              <a:avLst/>
            </a:prstGeom>
          </p:spPr>
        </p:pic>
        <p:pic>
          <p:nvPicPr>
            <p:cNvPr id="35" name="Picture 34">
              <a:extLst>
                <a:ext uri="{FF2B5EF4-FFF2-40B4-BE49-F238E27FC236}">
                  <a16:creationId xmlns:a16="http://schemas.microsoft.com/office/drawing/2014/main" id="{40C797F5-BE87-6248-B994-DB50E406A88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3601279" y="9291334"/>
              <a:ext cx="553996" cy="643677"/>
            </a:xfrm>
            <a:prstGeom prst="rect">
              <a:avLst/>
            </a:prstGeom>
          </p:spPr>
        </p:pic>
        <p:pic>
          <p:nvPicPr>
            <p:cNvPr id="36" name="Picture 35">
              <a:extLst>
                <a:ext uri="{FF2B5EF4-FFF2-40B4-BE49-F238E27FC236}">
                  <a16:creationId xmlns:a16="http://schemas.microsoft.com/office/drawing/2014/main" id="{19F61237-E9AF-9D4D-A435-D6BA456ABAE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07488" y="8740917"/>
              <a:ext cx="553996" cy="643677"/>
            </a:xfrm>
            <a:prstGeom prst="rect">
              <a:avLst/>
            </a:prstGeom>
          </p:spPr>
        </p:pic>
        <p:pic>
          <p:nvPicPr>
            <p:cNvPr id="37" name="Picture 36">
              <a:extLst>
                <a:ext uri="{FF2B5EF4-FFF2-40B4-BE49-F238E27FC236}">
                  <a16:creationId xmlns:a16="http://schemas.microsoft.com/office/drawing/2014/main" id="{739A7642-985B-E84E-B6D7-54B01631A693}"/>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312175" y="9313406"/>
              <a:ext cx="553996" cy="643677"/>
            </a:xfrm>
            <a:prstGeom prst="rect">
              <a:avLst/>
            </a:prstGeom>
          </p:spPr>
        </p:pic>
        <p:pic>
          <p:nvPicPr>
            <p:cNvPr id="38" name="Picture 37">
              <a:extLst>
                <a:ext uri="{FF2B5EF4-FFF2-40B4-BE49-F238E27FC236}">
                  <a16:creationId xmlns:a16="http://schemas.microsoft.com/office/drawing/2014/main" id="{C187BE76-010E-2246-9D16-BC3DC19F41EE}"/>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39021" y="9123336"/>
              <a:ext cx="553996" cy="643677"/>
            </a:xfrm>
            <a:prstGeom prst="rect">
              <a:avLst/>
            </a:prstGeom>
          </p:spPr>
        </p:pic>
        <p:pic>
          <p:nvPicPr>
            <p:cNvPr id="39" name="Picture 38">
              <a:extLst>
                <a:ext uri="{FF2B5EF4-FFF2-40B4-BE49-F238E27FC236}">
                  <a16:creationId xmlns:a16="http://schemas.microsoft.com/office/drawing/2014/main" id="{B1D3448F-B78F-1F43-8A53-9A9DABE71D2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454615" y="9122687"/>
              <a:ext cx="553996" cy="643677"/>
            </a:xfrm>
            <a:prstGeom prst="rect">
              <a:avLst/>
            </a:prstGeom>
          </p:spPr>
        </p:pic>
        <p:pic>
          <p:nvPicPr>
            <p:cNvPr id="40" name="Picture 39">
              <a:extLst>
                <a:ext uri="{FF2B5EF4-FFF2-40B4-BE49-F238E27FC236}">
                  <a16:creationId xmlns:a16="http://schemas.microsoft.com/office/drawing/2014/main" id="{7DAFB670-63D9-CD40-8EB6-B5C6D5CD0D1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78515" y="9635244"/>
              <a:ext cx="553996" cy="643677"/>
            </a:xfrm>
            <a:prstGeom prst="rect">
              <a:avLst/>
            </a:prstGeom>
          </p:spPr>
        </p:pic>
      </p:grpSp>
    </p:spTree>
    <p:extLst>
      <p:ext uri="{BB962C8B-B14F-4D97-AF65-F5344CB8AC3E}">
        <p14:creationId xmlns:p14="http://schemas.microsoft.com/office/powerpoint/2010/main" val="177693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05AC1A01-AA6B-6A41-A46F-54F78FD1E8CA}"/>
              </a:ext>
            </a:extLst>
          </p:cNvPr>
          <p:cNvSpPr txBox="1">
            <a:spLocks/>
          </p:cNvSpPr>
          <p:nvPr/>
        </p:nvSpPr>
        <p:spPr>
          <a:xfrm>
            <a:off x="695325" y="347663"/>
            <a:ext cx="8448675" cy="46990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sz="1800" dirty="0">
                <a:solidFill>
                  <a:schemeClr val="bg1"/>
                </a:solidFill>
              </a:rPr>
              <a:t>Amazon DynamoDB Service Level Agreement</a:t>
            </a:r>
          </a:p>
        </p:txBody>
      </p:sp>
      <p:sp>
        <p:nvSpPr>
          <p:cNvPr id="8" name="TextBox 7">
            <a:extLst>
              <a:ext uri="{FF2B5EF4-FFF2-40B4-BE49-F238E27FC236}">
                <a16:creationId xmlns:a16="http://schemas.microsoft.com/office/drawing/2014/main" id="{757E18DA-23AE-3942-B812-DE745C94D01E}"/>
              </a:ext>
            </a:extLst>
          </p:cNvPr>
          <p:cNvSpPr txBox="1"/>
          <p:nvPr/>
        </p:nvSpPr>
        <p:spPr>
          <a:xfrm>
            <a:off x="691403" y="1937086"/>
            <a:ext cx="5901902" cy="2031325"/>
          </a:xfrm>
          <a:prstGeom prst="rect">
            <a:avLst/>
          </a:prstGeom>
          <a:noFill/>
        </p:spPr>
        <p:txBody>
          <a:bodyPr wrap="square" rtlCol="0">
            <a:spAutoFit/>
          </a:bodyPr>
          <a:lstStyle/>
          <a:p>
            <a:pPr>
              <a:defRPr/>
            </a:pPr>
            <a:r>
              <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Global Tables: 99.999%</a:t>
            </a:r>
          </a:p>
          <a:p>
            <a:pPr>
              <a:defRPr/>
            </a:pPr>
            <a:endPar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a:defRPr/>
            </a:pPr>
            <a:r>
              <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Single-region Tables: 99.999</a:t>
            </a:r>
          </a:p>
          <a:p>
            <a:pPr lvl="0" defTabSz="457189">
              <a:defRPr/>
            </a:pPr>
            <a:endPar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lvl="0" defTabSz="457189">
              <a:defRPr/>
            </a:pPr>
            <a:r>
              <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Available in all AWS regions worldwide</a:t>
            </a:r>
          </a:p>
          <a:p>
            <a:pPr lvl="0" defTabSz="457189">
              <a:defRPr/>
            </a:pPr>
            <a:endPar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a:p>
            <a:pPr lvl="0" defTabSz="457189">
              <a:defRPr/>
            </a:pPr>
            <a:endParaRPr lang="en-US"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endParaRPr>
          </a:p>
        </p:txBody>
      </p:sp>
      <p:cxnSp>
        <p:nvCxnSpPr>
          <p:cNvPr id="9" name="Straight Connector 8">
            <a:extLst>
              <a:ext uri="{FF2B5EF4-FFF2-40B4-BE49-F238E27FC236}">
                <a16:creationId xmlns:a16="http://schemas.microsoft.com/office/drawing/2014/main" id="{068C7B97-CD74-D345-9F87-D124B40CEA27}"/>
              </a:ext>
            </a:extLst>
          </p:cNvPr>
          <p:cNvCxnSpPr>
            <a:cxnSpLocks/>
          </p:cNvCxnSpPr>
          <p:nvPr/>
        </p:nvCxnSpPr>
        <p:spPr>
          <a:xfrm>
            <a:off x="771761" y="2384126"/>
            <a:ext cx="5400439"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76A2A32-6335-A049-BE07-570398CD336B}"/>
              </a:ext>
            </a:extLst>
          </p:cNvPr>
          <p:cNvCxnSpPr>
            <a:cxnSpLocks/>
          </p:cNvCxnSpPr>
          <p:nvPr/>
        </p:nvCxnSpPr>
        <p:spPr>
          <a:xfrm>
            <a:off x="771761" y="2884005"/>
            <a:ext cx="5400439"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7698DC3-9F77-4A43-A946-F1F047242D92}"/>
              </a:ext>
            </a:extLst>
          </p:cNvPr>
          <p:cNvSpPr txBox="1"/>
          <p:nvPr/>
        </p:nvSpPr>
        <p:spPr>
          <a:xfrm>
            <a:off x="385011" y="4547941"/>
            <a:ext cx="3943708" cy="523220"/>
          </a:xfrm>
          <a:prstGeom prst="rect">
            <a:avLst/>
          </a:prstGeom>
          <a:noFill/>
        </p:spPr>
        <p:txBody>
          <a:bodyPr wrap="none" rtlCol="0">
            <a:spAutoFit/>
          </a:bodyPr>
          <a:lstStyle/>
          <a:p>
            <a:r>
              <a:rPr lang="en-US" sz="1000" dirty="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Terms and conditions are defined </a:t>
            </a:r>
            <a:r>
              <a:rPr lang="en-US" sz="1000">
                <a:solidFill>
                  <a:schemeClr val="bg1"/>
                </a:solidFill>
                <a:latin typeface="Amazon Ember Cd" panose="020B0606020204020204" pitchFamily="34" charset="0"/>
                <a:ea typeface="Amazon Ember Cd" panose="020B0606020204020204" pitchFamily="34" charset="0"/>
                <a:cs typeface="Amazon Ember Cd" panose="020B0606020204020204" pitchFamily="34" charset="0"/>
              </a:rPr>
              <a:t>at </a:t>
            </a:r>
            <a:r>
              <a:rPr lang="en-US" sz="1000">
                <a:solidFill>
                  <a:srgbClr val="FFFFFF"/>
                </a:solidFill>
                <a:latin typeface="Amazon Ember Cd" panose="020B0606020204020204" pitchFamily="34" charset="0"/>
                <a:ea typeface="Amazon Ember Cd" panose="020B0606020204020204" pitchFamily="34" charset="0"/>
                <a:cs typeface="Amazon Ember Cd" panose="020B0606020204020204" pitchFamily="34" charset="0"/>
              </a:rPr>
              <a:t>https://aws.amazon.com/dynamodb/sla</a:t>
            </a:r>
            <a:endParaRPr lang="en-US" sz="1000" dirty="0">
              <a:solidFill>
                <a:srgbClr val="FFFFFF"/>
              </a:solidFill>
              <a:latin typeface="Amazon Ember Cd"/>
              <a:ea typeface="Amazon Ember Cd" panose="020B0606020204020204" pitchFamily="34" charset="0"/>
              <a:cs typeface="Amazon Ember Cd" panose="020B0606020204020204" pitchFamily="34" charset="0"/>
            </a:endParaRPr>
          </a:p>
          <a:p>
            <a:endParaRPr lang="en-US" dirty="0"/>
          </a:p>
        </p:txBody>
      </p:sp>
    </p:spTree>
    <p:extLst>
      <p:ext uri="{BB962C8B-B14F-4D97-AF65-F5344CB8AC3E}">
        <p14:creationId xmlns:p14="http://schemas.microsoft.com/office/powerpoint/2010/main" val="27628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B35B0D27-62C4-D848-A2C4-7BF69C2FA556}"/>
              </a:ext>
            </a:extLst>
          </p:cNvPr>
          <p:cNvCxnSpPr>
            <a:cxnSpLocks/>
          </p:cNvCxnSpPr>
          <p:nvPr/>
        </p:nvCxnSpPr>
        <p:spPr>
          <a:xfrm>
            <a:off x="301895" y="1555785"/>
            <a:ext cx="8449606" cy="0"/>
          </a:xfrm>
          <a:prstGeom prst="line">
            <a:avLst/>
          </a:prstGeom>
          <a:ln w="19050"/>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19901C9E-742A-C04A-99D1-1065A7AAA10E}"/>
              </a:ext>
            </a:extLst>
          </p:cNvPr>
          <p:cNvCxnSpPr>
            <a:cxnSpLocks/>
          </p:cNvCxnSpPr>
          <p:nvPr/>
        </p:nvCxnSpPr>
        <p:spPr>
          <a:xfrm>
            <a:off x="271635" y="3809583"/>
            <a:ext cx="8449606"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40" name="Title 5">
            <a:extLst>
              <a:ext uri="{FF2B5EF4-FFF2-40B4-BE49-F238E27FC236}">
                <a16:creationId xmlns:a16="http://schemas.microsoft.com/office/drawing/2014/main" id="{E238E2AC-3E9C-4044-924B-81E93254F889}"/>
              </a:ext>
            </a:extLst>
          </p:cNvPr>
          <p:cNvSpPr txBox="1">
            <a:spLocks/>
          </p:cNvSpPr>
          <p:nvPr/>
        </p:nvSpPr>
        <p:spPr>
          <a:xfrm>
            <a:off x="276728" y="347663"/>
            <a:ext cx="8394700" cy="469900"/>
          </a:xfrm>
          <a:prstGeom prst="rect">
            <a:avLst/>
          </a:prstGeom>
        </p:spPr>
        <p:txBody>
          <a:bodyPr vert="horz" lIns="91440" tIns="45720" rIns="91440" bIns="45720" rtlCol="0" anchor="t">
            <a:normAutofit fontScale="67500" lnSpcReduction="2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Amazon DynamoDB</a:t>
            </a:r>
            <a:br>
              <a:rPr lang="en-US" sz="2500" dirty="0">
                <a:solidFill>
                  <a:schemeClr val="bg1"/>
                </a:solidFill>
              </a:rPr>
            </a:br>
            <a:endParaRPr lang="en-US" sz="1600" dirty="0">
              <a:solidFill>
                <a:schemeClr val="bg1"/>
              </a:solidFill>
            </a:endParaRPr>
          </a:p>
        </p:txBody>
      </p:sp>
      <p:sp>
        <p:nvSpPr>
          <p:cNvPr id="105" name="TextBox 104">
            <a:extLst>
              <a:ext uri="{FF2B5EF4-FFF2-40B4-BE49-F238E27FC236}">
                <a16:creationId xmlns:a16="http://schemas.microsoft.com/office/drawing/2014/main" id="{7F5B09F5-AD55-994C-B15A-67E98FFE6850}"/>
              </a:ext>
            </a:extLst>
          </p:cNvPr>
          <p:cNvSpPr txBox="1"/>
          <p:nvPr/>
        </p:nvSpPr>
        <p:spPr>
          <a:xfrm>
            <a:off x="3608999" y="2067706"/>
            <a:ext cx="887439" cy="461665"/>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VPC</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Endpoints</a:t>
            </a:r>
          </a:p>
        </p:txBody>
      </p:sp>
      <p:sp>
        <p:nvSpPr>
          <p:cNvPr id="106" name="TextBox 105">
            <a:extLst>
              <a:ext uri="{FF2B5EF4-FFF2-40B4-BE49-F238E27FC236}">
                <a16:creationId xmlns:a16="http://schemas.microsoft.com/office/drawing/2014/main" id="{23E7A939-940C-1D41-8AB3-285B786DD1EE}"/>
              </a:ext>
            </a:extLst>
          </p:cNvPr>
          <p:cNvSpPr txBox="1"/>
          <p:nvPr/>
        </p:nvSpPr>
        <p:spPr>
          <a:xfrm>
            <a:off x="2563020" y="1734179"/>
            <a:ext cx="1266760" cy="276999"/>
          </a:xfrm>
          <a:prstGeom prst="rect">
            <a:avLst/>
          </a:prstGeom>
          <a:noFill/>
        </p:spPr>
        <p:txBody>
          <a:bodyPr wrap="square" rtlCol="0">
            <a:spAutoFit/>
          </a:bodyPr>
          <a:lstStyle/>
          <a:p>
            <a:pPr algn="ct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April 2017</a:t>
            </a:r>
          </a:p>
        </p:txBody>
      </p:sp>
      <p:grpSp>
        <p:nvGrpSpPr>
          <p:cNvPr id="107" name="Group 106">
            <a:extLst>
              <a:ext uri="{FF2B5EF4-FFF2-40B4-BE49-F238E27FC236}">
                <a16:creationId xmlns:a16="http://schemas.microsoft.com/office/drawing/2014/main" id="{EE6BDEAF-3EE6-C24E-99E7-94381E571909}"/>
              </a:ext>
            </a:extLst>
          </p:cNvPr>
          <p:cNvGrpSpPr/>
          <p:nvPr/>
        </p:nvGrpSpPr>
        <p:grpSpPr>
          <a:xfrm>
            <a:off x="2832019" y="2157607"/>
            <a:ext cx="728760" cy="340154"/>
            <a:chOff x="476250" y="5491084"/>
            <a:chExt cx="851970" cy="397662"/>
          </a:xfrm>
        </p:grpSpPr>
        <p:sp>
          <p:nvSpPr>
            <p:cNvPr id="108" name="Freeform 128">
              <a:extLst>
                <a:ext uri="{FF2B5EF4-FFF2-40B4-BE49-F238E27FC236}">
                  <a16:creationId xmlns:a16="http://schemas.microsoft.com/office/drawing/2014/main" id="{6EAF30D5-8EA7-9644-B4B7-B9DF1E5BA7FC}"/>
                </a:ext>
              </a:extLst>
            </p:cNvPr>
            <p:cNvSpPr>
              <a:spLocks noChangeAspect="1"/>
            </p:cNvSpPr>
            <p:nvPr/>
          </p:nvSpPr>
          <p:spPr bwMode="white">
            <a:xfrm>
              <a:off x="476250" y="5491084"/>
              <a:ext cx="719860" cy="39766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28575" cap="flat">
              <a:solidFill>
                <a:srgbClr val="FFFFFF"/>
              </a:solidFill>
              <a:prstDash val="solid"/>
              <a:miter/>
            </a:ln>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cxnSp>
          <p:nvCxnSpPr>
            <p:cNvPr id="109" name="Straight Arrow Connector 108">
              <a:extLst>
                <a:ext uri="{FF2B5EF4-FFF2-40B4-BE49-F238E27FC236}">
                  <a16:creationId xmlns:a16="http://schemas.microsoft.com/office/drawing/2014/main" id="{66F6F077-8E4A-2E49-AA6C-557DD9A430DF}"/>
                </a:ext>
              </a:extLst>
            </p:cNvPr>
            <p:cNvCxnSpPr/>
            <p:nvPr/>
          </p:nvCxnSpPr>
          <p:spPr>
            <a:xfrm>
              <a:off x="836180" y="5736889"/>
              <a:ext cx="492040" cy="0"/>
            </a:xfrm>
            <a:prstGeom prst="straightConnector1">
              <a:avLst/>
            </a:prstGeom>
            <a:noFill/>
            <a:ln w="25400" cap="flat" cmpd="sng" algn="ctr">
              <a:solidFill>
                <a:srgbClr val="FFFFFF"/>
              </a:solidFill>
              <a:prstDash val="solid"/>
              <a:tailEnd type="triangle" w="lg" len="med"/>
            </a:ln>
            <a:effectLst/>
          </p:spPr>
        </p:cxnSp>
      </p:grpSp>
      <p:sp>
        <p:nvSpPr>
          <p:cNvPr id="110" name="TextBox 109">
            <a:extLst>
              <a:ext uri="{FF2B5EF4-FFF2-40B4-BE49-F238E27FC236}">
                <a16:creationId xmlns:a16="http://schemas.microsoft.com/office/drawing/2014/main" id="{ED53C37F-63F9-6242-9D88-F14014D0E5E7}"/>
              </a:ext>
            </a:extLst>
          </p:cNvPr>
          <p:cNvSpPr txBox="1"/>
          <p:nvPr/>
        </p:nvSpPr>
        <p:spPr>
          <a:xfrm>
            <a:off x="7884017" y="2067706"/>
            <a:ext cx="696119" cy="461665"/>
          </a:xfrm>
          <a:prstGeom prst="rect">
            <a:avLst/>
          </a:prstGeom>
          <a:noFill/>
        </p:spPr>
        <p:txBody>
          <a:bodyPr wrap="square" rtlCol="0">
            <a:spAutoFit/>
          </a:bodyPr>
          <a:lstStyle/>
          <a:p>
            <a:pPr defTabSz="457189">
              <a:defRPr/>
            </a:pPr>
            <a:r>
              <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Auto</a:t>
            </a:r>
            <a:br>
              <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rPr>
              <a:t>Scaling</a:t>
            </a:r>
            <a:endParaRPr lang="en-US" sz="1200" dirty="0">
              <a:solidFill>
                <a:srgbClr val="FFFFFF"/>
              </a:solidFill>
              <a:latin typeface="Amazon Ember" panose="02000000000000000000" pitchFamily="2" charset="0"/>
              <a:ea typeface="Amazon Ember" panose="020B0603020204020204" pitchFamily="34" charset="0"/>
              <a:cs typeface="Amazon Ember" panose="020B0603020204020204" pitchFamily="34" charset="0"/>
            </a:endParaRPr>
          </a:p>
        </p:txBody>
      </p:sp>
      <p:sp>
        <p:nvSpPr>
          <p:cNvPr id="111" name="TextBox 110">
            <a:extLst>
              <a:ext uri="{FF2B5EF4-FFF2-40B4-BE49-F238E27FC236}">
                <a16:creationId xmlns:a16="http://schemas.microsoft.com/office/drawing/2014/main" id="{4111EFE5-2B1E-3240-807E-2402679576E7}"/>
              </a:ext>
            </a:extLst>
          </p:cNvPr>
          <p:cNvSpPr txBox="1"/>
          <p:nvPr/>
        </p:nvSpPr>
        <p:spPr>
          <a:xfrm>
            <a:off x="7081109" y="1734179"/>
            <a:ext cx="1266760" cy="276999"/>
          </a:xfrm>
          <a:prstGeom prst="rect">
            <a:avLst/>
          </a:prstGeom>
          <a:noFill/>
        </p:spPr>
        <p:txBody>
          <a:bodyPr wrap="square" rtlCol="0">
            <a:spAutoFit/>
          </a:bodyPr>
          <a:lstStyle/>
          <a:p>
            <a:pPr algn="ct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June 2017</a:t>
            </a:r>
          </a:p>
        </p:txBody>
      </p:sp>
      <p:sp>
        <p:nvSpPr>
          <p:cNvPr id="112" name="Freeform 52">
            <a:extLst>
              <a:ext uri="{FF2B5EF4-FFF2-40B4-BE49-F238E27FC236}">
                <a16:creationId xmlns:a16="http://schemas.microsoft.com/office/drawing/2014/main" id="{B41DBD9C-0D78-DA44-9D6F-AF242F4E98C3}"/>
              </a:ext>
            </a:extLst>
          </p:cNvPr>
          <p:cNvSpPr>
            <a:spLocks noEditPoints="1"/>
          </p:cNvSpPr>
          <p:nvPr/>
        </p:nvSpPr>
        <p:spPr bwMode="auto">
          <a:xfrm>
            <a:off x="7391254" y="2113625"/>
            <a:ext cx="409766" cy="410904"/>
          </a:xfrm>
          <a:custGeom>
            <a:avLst/>
            <a:gdLst>
              <a:gd name="T0" fmla="*/ 262 w 262"/>
              <a:gd name="T1" fmla="*/ 1 h 262"/>
              <a:gd name="T2" fmla="*/ 261 w 262"/>
              <a:gd name="T3" fmla="*/ 1 h 262"/>
              <a:gd name="T4" fmla="*/ 261 w 262"/>
              <a:gd name="T5" fmla="*/ 0 h 262"/>
              <a:gd name="T6" fmla="*/ 261 w 262"/>
              <a:gd name="T7" fmla="*/ 0 h 262"/>
              <a:gd name="T8" fmla="*/ 260 w 262"/>
              <a:gd name="T9" fmla="*/ 0 h 262"/>
              <a:gd name="T10" fmla="*/ 260 w 262"/>
              <a:gd name="T11" fmla="*/ 0 h 262"/>
              <a:gd name="T12" fmla="*/ 259 w 262"/>
              <a:gd name="T13" fmla="*/ 0 h 262"/>
              <a:gd name="T14" fmla="*/ 190 w 262"/>
              <a:gd name="T15" fmla="*/ 0 h 262"/>
              <a:gd name="T16" fmla="*/ 187 w 262"/>
              <a:gd name="T17" fmla="*/ 3 h 262"/>
              <a:gd name="T18" fmla="*/ 190 w 262"/>
              <a:gd name="T19" fmla="*/ 6 h 262"/>
              <a:gd name="T20" fmla="*/ 251 w 262"/>
              <a:gd name="T21" fmla="*/ 6 h 262"/>
              <a:gd name="T22" fmla="*/ 231 w 262"/>
              <a:gd name="T23" fmla="*/ 26 h 262"/>
              <a:gd name="T24" fmla="*/ 3 w 262"/>
              <a:gd name="T25" fmla="*/ 26 h 262"/>
              <a:gd name="T26" fmla="*/ 0 w 262"/>
              <a:gd name="T27" fmla="*/ 29 h 262"/>
              <a:gd name="T28" fmla="*/ 0 w 262"/>
              <a:gd name="T29" fmla="*/ 259 h 262"/>
              <a:gd name="T30" fmla="*/ 3 w 262"/>
              <a:gd name="T31" fmla="*/ 262 h 262"/>
              <a:gd name="T32" fmla="*/ 233 w 262"/>
              <a:gd name="T33" fmla="*/ 262 h 262"/>
              <a:gd name="T34" fmla="*/ 236 w 262"/>
              <a:gd name="T35" fmla="*/ 259 h 262"/>
              <a:gd name="T36" fmla="*/ 236 w 262"/>
              <a:gd name="T37" fmla="*/ 30 h 262"/>
              <a:gd name="T38" fmla="*/ 256 w 262"/>
              <a:gd name="T39" fmla="*/ 10 h 262"/>
              <a:gd name="T40" fmla="*/ 256 w 262"/>
              <a:gd name="T41" fmla="*/ 71 h 262"/>
              <a:gd name="T42" fmla="*/ 259 w 262"/>
              <a:gd name="T43" fmla="*/ 74 h 262"/>
              <a:gd name="T44" fmla="*/ 262 w 262"/>
              <a:gd name="T45" fmla="*/ 71 h 262"/>
              <a:gd name="T46" fmla="*/ 262 w 262"/>
              <a:gd name="T47" fmla="*/ 3 h 262"/>
              <a:gd name="T48" fmla="*/ 262 w 262"/>
              <a:gd name="T49" fmla="*/ 1 h 262"/>
              <a:gd name="T50" fmla="*/ 146 w 262"/>
              <a:gd name="T51" fmla="*/ 256 h 262"/>
              <a:gd name="T52" fmla="*/ 6 w 262"/>
              <a:gd name="T53" fmla="*/ 256 h 262"/>
              <a:gd name="T54" fmla="*/ 6 w 262"/>
              <a:gd name="T55" fmla="*/ 116 h 262"/>
              <a:gd name="T56" fmla="*/ 146 w 262"/>
              <a:gd name="T57" fmla="*/ 116 h 262"/>
              <a:gd name="T58" fmla="*/ 146 w 262"/>
              <a:gd name="T59" fmla="*/ 256 h 262"/>
              <a:gd name="T60" fmla="*/ 147 w 262"/>
              <a:gd name="T61" fmla="*/ 110 h 262"/>
              <a:gd name="T62" fmla="*/ 6 w 262"/>
              <a:gd name="T63" fmla="*/ 110 h 262"/>
              <a:gd name="T64" fmla="*/ 6 w 262"/>
              <a:gd name="T65" fmla="*/ 32 h 262"/>
              <a:gd name="T66" fmla="*/ 225 w 262"/>
              <a:gd name="T67" fmla="*/ 32 h 262"/>
              <a:gd name="T68" fmla="*/ 147 w 262"/>
              <a:gd name="T69" fmla="*/ 110 h 262"/>
              <a:gd name="T70" fmla="*/ 230 w 262"/>
              <a:gd name="T71" fmla="*/ 256 h 262"/>
              <a:gd name="T72" fmla="*/ 153 w 262"/>
              <a:gd name="T73" fmla="*/ 256 h 262"/>
              <a:gd name="T74" fmla="*/ 153 w 262"/>
              <a:gd name="T75" fmla="*/ 113 h 262"/>
              <a:gd name="T76" fmla="*/ 230 w 262"/>
              <a:gd name="T77" fmla="*/ 36 h 262"/>
              <a:gd name="T78" fmla="*/ 230 w 262"/>
              <a:gd name="T79" fmla="*/ 2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2" h="262">
                <a:moveTo>
                  <a:pt x="262" y="1"/>
                </a:moveTo>
                <a:cubicBezTo>
                  <a:pt x="261" y="1"/>
                  <a:pt x="261" y="1"/>
                  <a:pt x="261" y="1"/>
                </a:cubicBezTo>
                <a:cubicBezTo>
                  <a:pt x="261" y="0"/>
                  <a:pt x="261" y="0"/>
                  <a:pt x="261" y="0"/>
                </a:cubicBezTo>
                <a:cubicBezTo>
                  <a:pt x="261" y="0"/>
                  <a:pt x="261" y="0"/>
                  <a:pt x="261" y="0"/>
                </a:cubicBezTo>
                <a:cubicBezTo>
                  <a:pt x="260" y="0"/>
                  <a:pt x="260" y="0"/>
                  <a:pt x="260" y="0"/>
                </a:cubicBezTo>
                <a:cubicBezTo>
                  <a:pt x="260" y="0"/>
                  <a:pt x="260" y="0"/>
                  <a:pt x="260" y="0"/>
                </a:cubicBezTo>
                <a:cubicBezTo>
                  <a:pt x="259" y="0"/>
                  <a:pt x="259" y="0"/>
                  <a:pt x="259" y="0"/>
                </a:cubicBezTo>
                <a:cubicBezTo>
                  <a:pt x="190" y="0"/>
                  <a:pt x="190" y="0"/>
                  <a:pt x="190" y="0"/>
                </a:cubicBezTo>
                <a:cubicBezTo>
                  <a:pt x="189" y="0"/>
                  <a:pt x="187" y="1"/>
                  <a:pt x="187" y="3"/>
                </a:cubicBezTo>
                <a:cubicBezTo>
                  <a:pt x="187" y="4"/>
                  <a:pt x="189" y="6"/>
                  <a:pt x="190" y="6"/>
                </a:cubicBezTo>
                <a:cubicBezTo>
                  <a:pt x="251" y="6"/>
                  <a:pt x="251" y="6"/>
                  <a:pt x="251" y="6"/>
                </a:cubicBezTo>
                <a:cubicBezTo>
                  <a:pt x="231" y="26"/>
                  <a:pt x="231" y="26"/>
                  <a:pt x="231" y="26"/>
                </a:cubicBezTo>
                <a:cubicBezTo>
                  <a:pt x="3" y="26"/>
                  <a:pt x="3" y="26"/>
                  <a:pt x="3" y="26"/>
                </a:cubicBezTo>
                <a:cubicBezTo>
                  <a:pt x="1" y="26"/>
                  <a:pt x="0" y="28"/>
                  <a:pt x="0" y="29"/>
                </a:cubicBezTo>
                <a:cubicBezTo>
                  <a:pt x="0" y="259"/>
                  <a:pt x="0" y="259"/>
                  <a:pt x="0" y="259"/>
                </a:cubicBezTo>
                <a:cubicBezTo>
                  <a:pt x="0" y="261"/>
                  <a:pt x="1" y="262"/>
                  <a:pt x="3" y="262"/>
                </a:cubicBezTo>
                <a:cubicBezTo>
                  <a:pt x="233" y="262"/>
                  <a:pt x="233" y="262"/>
                  <a:pt x="233" y="262"/>
                </a:cubicBezTo>
                <a:cubicBezTo>
                  <a:pt x="235" y="262"/>
                  <a:pt x="236" y="261"/>
                  <a:pt x="236" y="259"/>
                </a:cubicBezTo>
                <a:cubicBezTo>
                  <a:pt x="236" y="30"/>
                  <a:pt x="236" y="30"/>
                  <a:pt x="236" y="30"/>
                </a:cubicBezTo>
                <a:cubicBezTo>
                  <a:pt x="256" y="10"/>
                  <a:pt x="256" y="10"/>
                  <a:pt x="256" y="10"/>
                </a:cubicBezTo>
                <a:cubicBezTo>
                  <a:pt x="256" y="71"/>
                  <a:pt x="256" y="71"/>
                  <a:pt x="256" y="71"/>
                </a:cubicBezTo>
                <a:cubicBezTo>
                  <a:pt x="256" y="73"/>
                  <a:pt x="257" y="74"/>
                  <a:pt x="259" y="74"/>
                </a:cubicBezTo>
                <a:cubicBezTo>
                  <a:pt x="260" y="74"/>
                  <a:pt x="262" y="73"/>
                  <a:pt x="262" y="71"/>
                </a:cubicBezTo>
                <a:cubicBezTo>
                  <a:pt x="262" y="3"/>
                  <a:pt x="262" y="3"/>
                  <a:pt x="262" y="3"/>
                </a:cubicBezTo>
                <a:cubicBezTo>
                  <a:pt x="262" y="2"/>
                  <a:pt x="262" y="2"/>
                  <a:pt x="262" y="1"/>
                </a:cubicBezTo>
                <a:close/>
                <a:moveTo>
                  <a:pt x="146" y="256"/>
                </a:moveTo>
                <a:cubicBezTo>
                  <a:pt x="6" y="256"/>
                  <a:pt x="6" y="256"/>
                  <a:pt x="6" y="256"/>
                </a:cubicBezTo>
                <a:cubicBezTo>
                  <a:pt x="6" y="116"/>
                  <a:pt x="6" y="116"/>
                  <a:pt x="6" y="116"/>
                </a:cubicBezTo>
                <a:cubicBezTo>
                  <a:pt x="146" y="116"/>
                  <a:pt x="146" y="116"/>
                  <a:pt x="146" y="116"/>
                </a:cubicBezTo>
                <a:lnTo>
                  <a:pt x="146" y="256"/>
                </a:lnTo>
                <a:close/>
                <a:moveTo>
                  <a:pt x="147" y="110"/>
                </a:moveTo>
                <a:cubicBezTo>
                  <a:pt x="6" y="110"/>
                  <a:pt x="6" y="110"/>
                  <a:pt x="6" y="110"/>
                </a:cubicBezTo>
                <a:cubicBezTo>
                  <a:pt x="6" y="32"/>
                  <a:pt x="6" y="32"/>
                  <a:pt x="6" y="32"/>
                </a:cubicBezTo>
                <a:cubicBezTo>
                  <a:pt x="225" y="32"/>
                  <a:pt x="225" y="32"/>
                  <a:pt x="225" y="32"/>
                </a:cubicBezTo>
                <a:cubicBezTo>
                  <a:pt x="147" y="110"/>
                  <a:pt x="147" y="110"/>
                  <a:pt x="147" y="110"/>
                </a:cubicBezTo>
                <a:close/>
                <a:moveTo>
                  <a:pt x="230" y="256"/>
                </a:moveTo>
                <a:cubicBezTo>
                  <a:pt x="153" y="256"/>
                  <a:pt x="153" y="256"/>
                  <a:pt x="153" y="256"/>
                </a:cubicBezTo>
                <a:cubicBezTo>
                  <a:pt x="153" y="113"/>
                  <a:pt x="153" y="113"/>
                  <a:pt x="153" y="113"/>
                </a:cubicBezTo>
                <a:cubicBezTo>
                  <a:pt x="230" y="36"/>
                  <a:pt x="230" y="36"/>
                  <a:pt x="230" y="36"/>
                </a:cubicBezTo>
                <a:lnTo>
                  <a:pt x="230" y="256"/>
                </a:lnTo>
                <a:close/>
              </a:path>
            </a:pathLst>
          </a:custGeom>
          <a:solidFill>
            <a:srgbClr val="1D516C"/>
          </a:solidFill>
          <a:ln w="19050" cap="rnd">
            <a:solidFill>
              <a:srgbClr val="FFFFFF"/>
            </a:solid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3" name="TextBox 112">
            <a:extLst>
              <a:ext uri="{FF2B5EF4-FFF2-40B4-BE49-F238E27FC236}">
                <a16:creationId xmlns:a16="http://schemas.microsoft.com/office/drawing/2014/main" id="{B3ACEF0A-F5A8-644F-B1C0-A32F96DA673D}"/>
              </a:ext>
            </a:extLst>
          </p:cNvPr>
          <p:cNvSpPr txBox="1"/>
          <p:nvPr/>
        </p:nvSpPr>
        <p:spPr>
          <a:xfrm>
            <a:off x="5660514" y="2067706"/>
            <a:ext cx="1407487" cy="461665"/>
          </a:xfrm>
          <a:prstGeom prst="rect">
            <a:avLst/>
          </a:prstGeom>
          <a:noFill/>
        </p:spPr>
        <p:txBody>
          <a:bodyPr wrap="square" rtlCol="0">
            <a:spAutoFit/>
          </a:bodyPr>
          <a:lstStyle/>
          <a:p>
            <a:pPr defTabSz="457189">
              <a:defRPr/>
            </a:pPr>
            <a:r>
              <a:rPr lang="en-US" sz="1200">
                <a:solidFill>
                  <a:srgbClr val="FFFFFF"/>
                </a:solidFill>
                <a:latin typeface="Amazon Ember" panose="020B0603020204020204" pitchFamily="34" charset="0"/>
                <a:ea typeface="Amazon Ember" panose="020B0603020204020204" pitchFamily="34" charset="0"/>
                <a:cs typeface="Amazon Ember" panose="020B0603020204020204" pitchFamily="34" charset="0"/>
              </a:rPr>
              <a:t>DynamoDB</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Accelerator (DAX)</a:t>
            </a:r>
          </a:p>
        </p:txBody>
      </p:sp>
      <p:sp>
        <p:nvSpPr>
          <p:cNvPr id="114" name="TextBox 113">
            <a:extLst>
              <a:ext uri="{FF2B5EF4-FFF2-40B4-BE49-F238E27FC236}">
                <a16:creationId xmlns:a16="http://schemas.microsoft.com/office/drawing/2014/main" id="{0C0872CE-E503-7642-A0E4-AADB50766CE7}"/>
              </a:ext>
            </a:extLst>
          </p:cNvPr>
          <p:cNvSpPr txBox="1"/>
          <p:nvPr/>
        </p:nvSpPr>
        <p:spPr>
          <a:xfrm>
            <a:off x="4822064" y="1734179"/>
            <a:ext cx="1266760" cy="276999"/>
          </a:xfrm>
          <a:prstGeom prst="rect">
            <a:avLst/>
          </a:prstGeom>
          <a:noFill/>
        </p:spPr>
        <p:txBody>
          <a:bodyPr wrap="square" rtlCol="0">
            <a:spAutoFit/>
          </a:bodyPr>
          <a:lstStyle/>
          <a:p>
            <a:pPr algn="ct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April 2017</a:t>
            </a:r>
          </a:p>
        </p:txBody>
      </p:sp>
      <p:grpSp>
        <p:nvGrpSpPr>
          <p:cNvPr id="115" name="Group 114">
            <a:extLst>
              <a:ext uri="{FF2B5EF4-FFF2-40B4-BE49-F238E27FC236}">
                <a16:creationId xmlns:a16="http://schemas.microsoft.com/office/drawing/2014/main" id="{5914DB33-CBCD-BC4F-A94B-F1319738BDCF}"/>
              </a:ext>
            </a:extLst>
          </p:cNvPr>
          <p:cNvGrpSpPr/>
          <p:nvPr/>
        </p:nvGrpSpPr>
        <p:grpSpPr>
          <a:xfrm>
            <a:off x="5118504" y="2109684"/>
            <a:ext cx="508648" cy="424528"/>
            <a:chOff x="2314999" y="2456297"/>
            <a:chExt cx="290844" cy="242742"/>
          </a:xfrm>
        </p:grpSpPr>
        <p:pic>
          <p:nvPicPr>
            <p:cNvPr id="116" name="Graphic 77">
              <a:extLst>
                <a:ext uri="{FF2B5EF4-FFF2-40B4-BE49-F238E27FC236}">
                  <a16:creationId xmlns:a16="http://schemas.microsoft.com/office/drawing/2014/main" id="{D0A5CB11-DFA3-5F42-B4E3-5EAA0F11F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4999" y="2456297"/>
              <a:ext cx="226560" cy="242742"/>
            </a:xfrm>
            <a:prstGeom prst="rect">
              <a:avLst/>
            </a:prstGeom>
          </p:spPr>
        </p:pic>
        <p:pic>
          <p:nvPicPr>
            <p:cNvPr id="117" name="Graphic 78">
              <a:extLst>
                <a:ext uri="{FF2B5EF4-FFF2-40B4-BE49-F238E27FC236}">
                  <a16:creationId xmlns:a16="http://schemas.microsoft.com/office/drawing/2014/main" id="{F80EEC67-E25D-7948-B967-51CDAB52EB49}"/>
                </a:ext>
              </a:extLst>
            </p:cNvPr>
            <p:cNvPicPr>
              <a:picLocks noChangeAspect="1"/>
            </p:cNvPicPr>
            <p:nvPr/>
          </p:nvPicPr>
          <p:blipFill>
            <a:blip r:embed="rId5" cstate="screen">
              <a:biLevel thresh="25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45825" y="2477657"/>
              <a:ext cx="160018" cy="200022"/>
            </a:xfrm>
            <a:prstGeom prst="rect">
              <a:avLst/>
            </a:prstGeom>
          </p:spPr>
        </p:pic>
      </p:grpSp>
      <p:sp>
        <p:nvSpPr>
          <p:cNvPr id="118" name="TextBox 117">
            <a:extLst>
              <a:ext uri="{FF2B5EF4-FFF2-40B4-BE49-F238E27FC236}">
                <a16:creationId xmlns:a16="http://schemas.microsoft.com/office/drawing/2014/main" id="{D8E9A42C-CFE3-0C4C-B88A-9C57EA2793AD}"/>
              </a:ext>
            </a:extLst>
          </p:cNvPr>
          <p:cNvSpPr txBox="1"/>
          <p:nvPr/>
        </p:nvSpPr>
        <p:spPr>
          <a:xfrm>
            <a:off x="1319022" y="2067705"/>
            <a:ext cx="870871" cy="461665"/>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Time to</a:t>
            </a:r>
            <a:b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b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Live (TTL)</a:t>
            </a:r>
          </a:p>
        </p:txBody>
      </p:sp>
      <p:sp>
        <p:nvSpPr>
          <p:cNvPr id="119" name="TextBox 118">
            <a:extLst>
              <a:ext uri="{FF2B5EF4-FFF2-40B4-BE49-F238E27FC236}">
                <a16:creationId xmlns:a16="http://schemas.microsoft.com/office/drawing/2014/main" id="{7E294343-12B5-3A4C-9F2C-B1726BDF31BE}"/>
              </a:ext>
            </a:extLst>
          </p:cNvPr>
          <p:cNvSpPr txBox="1"/>
          <p:nvPr/>
        </p:nvSpPr>
        <p:spPr>
          <a:xfrm>
            <a:off x="457236" y="1734179"/>
            <a:ext cx="1266760" cy="276999"/>
          </a:xfrm>
          <a:prstGeom prst="rect">
            <a:avLst/>
          </a:prstGeom>
          <a:noFill/>
        </p:spPr>
        <p:txBody>
          <a:bodyPr wrap="square" rtlCol="0">
            <a:spAutoFit/>
          </a:bodyPr>
          <a:lstStyle/>
          <a:p>
            <a:pPr algn="ct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February 2017</a:t>
            </a:r>
          </a:p>
        </p:txBody>
      </p:sp>
      <p:grpSp>
        <p:nvGrpSpPr>
          <p:cNvPr id="120" name="Group 119">
            <a:extLst>
              <a:ext uri="{FF2B5EF4-FFF2-40B4-BE49-F238E27FC236}">
                <a16:creationId xmlns:a16="http://schemas.microsoft.com/office/drawing/2014/main" id="{02023E86-9CD1-0D4A-9B04-42602ECFF4FC}"/>
              </a:ext>
            </a:extLst>
          </p:cNvPr>
          <p:cNvGrpSpPr/>
          <p:nvPr/>
        </p:nvGrpSpPr>
        <p:grpSpPr>
          <a:xfrm>
            <a:off x="608938" y="2101495"/>
            <a:ext cx="653238" cy="452376"/>
            <a:chOff x="-542925" y="2928941"/>
            <a:chExt cx="763680" cy="528858"/>
          </a:xfrm>
        </p:grpSpPr>
        <p:sp>
          <p:nvSpPr>
            <p:cNvPr id="121" name="Rectangle 120">
              <a:extLst>
                <a:ext uri="{FF2B5EF4-FFF2-40B4-BE49-F238E27FC236}">
                  <a16:creationId xmlns:a16="http://schemas.microsoft.com/office/drawing/2014/main" id="{872F5D52-A1A8-3349-8FCD-EDBD63B571A8}"/>
                </a:ext>
              </a:extLst>
            </p:cNvPr>
            <p:cNvSpPr/>
            <p:nvPr/>
          </p:nvSpPr>
          <p:spPr>
            <a:xfrm>
              <a:off x="-542925" y="2928941"/>
              <a:ext cx="505684" cy="397746"/>
            </a:xfrm>
            <a:prstGeom prst="rect">
              <a:avLst/>
            </a:prstGeom>
            <a:noFill/>
            <a:ln w="28575" cap="flat" cmpd="sng" algn="ctr">
              <a:solidFill>
                <a:srgbClr val="FFFFFF"/>
              </a:solidFill>
              <a:prstDash val="solid"/>
              <a:miter/>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cxnSp>
          <p:nvCxnSpPr>
            <p:cNvPr id="122" name="Straight Arrow Connector 121">
              <a:extLst>
                <a:ext uri="{FF2B5EF4-FFF2-40B4-BE49-F238E27FC236}">
                  <a16:creationId xmlns:a16="http://schemas.microsoft.com/office/drawing/2014/main" id="{0DC982AA-723D-C946-A17D-6FB50BA54F7F}"/>
                </a:ext>
              </a:extLst>
            </p:cNvPr>
            <p:cNvCxnSpPr>
              <a:cxnSpLocks/>
            </p:cNvCxnSpPr>
            <p:nvPr/>
          </p:nvCxnSpPr>
          <p:spPr>
            <a:xfrm>
              <a:off x="-542925" y="3457676"/>
              <a:ext cx="479425" cy="0"/>
            </a:xfrm>
            <a:prstGeom prst="straightConnector1">
              <a:avLst/>
            </a:prstGeom>
            <a:noFill/>
            <a:ln w="25400" cap="flat" cmpd="sng" algn="ctr">
              <a:solidFill>
                <a:srgbClr val="FFFFFF"/>
              </a:solidFill>
              <a:prstDash val="solid"/>
              <a:tailEnd type="triangle" w="lg" len="med"/>
            </a:ln>
            <a:effectLst/>
          </p:spPr>
        </p:cxnSp>
        <p:grpSp>
          <p:nvGrpSpPr>
            <p:cNvPr id="123" name="Group 4">
              <a:extLst>
                <a:ext uri="{FF2B5EF4-FFF2-40B4-BE49-F238E27FC236}">
                  <a16:creationId xmlns:a16="http://schemas.microsoft.com/office/drawing/2014/main" id="{93F09E21-BB9B-604A-841F-E2B5F1FEEBE6}"/>
                </a:ext>
              </a:extLst>
            </p:cNvPr>
            <p:cNvGrpSpPr>
              <a:grpSpLocks noChangeAspect="1"/>
            </p:cNvGrpSpPr>
            <p:nvPr/>
          </p:nvGrpSpPr>
          <p:grpSpPr bwMode="auto">
            <a:xfrm>
              <a:off x="-96745" y="3143474"/>
              <a:ext cx="317500" cy="314325"/>
              <a:chOff x="2780" y="1520"/>
              <a:chExt cx="200" cy="198"/>
            </a:xfrm>
          </p:grpSpPr>
          <p:sp>
            <p:nvSpPr>
              <p:cNvPr id="129" name="Oval 5">
                <a:extLst>
                  <a:ext uri="{FF2B5EF4-FFF2-40B4-BE49-F238E27FC236}">
                    <a16:creationId xmlns:a16="http://schemas.microsoft.com/office/drawing/2014/main" id="{EEF6636A-E8A7-CE46-A234-ECE439A81BEE}"/>
                  </a:ext>
                </a:extLst>
              </p:cNvPr>
              <p:cNvSpPr>
                <a:spLocks noChangeArrowheads="1"/>
              </p:cNvSpPr>
              <p:nvPr/>
            </p:nvSpPr>
            <p:spPr bwMode="auto">
              <a:xfrm>
                <a:off x="2780" y="1520"/>
                <a:ext cx="200" cy="198"/>
              </a:xfrm>
              <a:prstGeom prst="ellipse">
                <a:avLst/>
              </a:prstGeom>
              <a:solidFill>
                <a:srgbClr val="FFFFFF"/>
              </a:solidFill>
              <a:ln w="28575" cap="flat">
                <a:solidFill>
                  <a:srgbClr val="1D516C"/>
                </a:solidFill>
                <a:prstDash val="solid"/>
                <a:miter/>
              </a:ln>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0" name="Freeform 6">
                <a:extLst>
                  <a:ext uri="{FF2B5EF4-FFF2-40B4-BE49-F238E27FC236}">
                    <a16:creationId xmlns:a16="http://schemas.microsoft.com/office/drawing/2014/main" id="{8EC6CF67-8978-2E4C-A855-EE55A562DC74}"/>
                  </a:ext>
                </a:extLst>
              </p:cNvPr>
              <p:cNvSpPr>
                <a:spLocks/>
              </p:cNvSpPr>
              <p:nvPr/>
            </p:nvSpPr>
            <p:spPr bwMode="auto">
              <a:xfrm>
                <a:off x="2880" y="1560"/>
                <a:ext cx="34" cy="94"/>
              </a:xfrm>
              <a:custGeom>
                <a:avLst/>
                <a:gdLst>
                  <a:gd name="T0" fmla="*/ 0 w 34"/>
                  <a:gd name="T1" fmla="*/ 0 h 94"/>
                  <a:gd name="T2" fmla="*/ 0 w 34"/>
                  <a:gd name="T3" fmla="*/ 58 h 94"/>
                  <a:gd name="T4" fmla="*/ 34 w 34"/>
                  <a:gd name="T5" fmla="*/ 94 h 94"/>
                </a:gdLst>
                <a:ahLst/>
                <a:cxnLst>
                  <a:cxn ang="0">
                    <a:pos x="T0" y="T1"/>
                  </a:cxn>
                  <a:cxn ang="0">
                    <a:pos x="T2" y="T3"/>
                  </a:cxn>
                  <a:cxn ang="0">
                    <a:pos x="T4" y="T5"/>
                  </a:cxn>
                </a:cxnLst>
                <a:rect l="0" t="0" r="r" b="b"/>
                <a:pathLst>
                  <a:path w="34" h="94">
                    <a:moveTo>
                      <a:pt x="0" y="0"/>
                    </a:moveTo>
                    <a:lnTo>
                      <a:pt x="0" y="58"/>
                    </a:lnTo>
                    <a:lnTo>
                      <a:pt x="34" y="94"/>
                    </a:lnTo>
                  </a:path>
                </a:pathLst>
              </a:custGeom>
              <a:noFill/>
              <a:ln w="28575" cap="flat">
                <a:solidFill>
                  <a:srgbClr val="1D516C"/>
                </a:solidFill>
                <a:prstDash val="solid"/>
                <a:miter/>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24" name="Group 123">
              <a:extLst>
                <a:ext uri="{FF2B5EF4-FFF2-40B4-BE49-F238E27FC236}">
                  <a16:creationId xmlns:a16="http://schemas.microsoft.com/office/drawing/2014/main" id="{A8D3B4D5-4DB7-C349-A30E-1CAB8F3C86A4}"/>
                </a:ext>
              </a:extLst>
            </p:cNvPr>
            <p:cNvGrpSpPr/>
            <p:nvPr/>
          </p:nvGrpSpPr>
          <p:grpSpPr>
            <a:xfrm>
              <a:off x="-495299" y="2995123"/>
              <a:ext cx="385762" cy="216440"/>
              <a:chOff x="-542926" y="2995122"/>
              <a:chExt cx="542926" cy="256951"/>
            </a:xfrm>
          </p:grpSpPr>
          <p:cxnSp>
            <p:nvCxnSpPr>
              <p:cNvPr id="125" name="Straight Arrow Connector 124">
                <a:extLst>
                  <a:ext uri="{FF2B5EF4-FFF2-40B4-BE49-F238E27FC236}">
                    <a16:creationId xmlns:a16="http://schemas.microsoft.com/office/drawing/2014/main" id="{D666C26A-550B-BC4C-8A2D-07C58E975B08}"/>
                  </a:ext>
                </a:extLst>
              </p:cNvPr>
              <p:cNvCxnSpPr>
                <a:cxnSpLocks/>
              </p:cNvCxnSpPr>
              <p:nvPr/>
            </p:nvCxnSpPr>
            <p:spPr>
              <a:xfrm>
                <a:off x="-542925" y="2995122"/>
                <a:ext cx="364331" cy="0"/>
              </a:xfrm>
              <a:prstGeom prst="straightConnector1">
                <a:avLst/>
              </a:prstGeom>
              <a:noFill/>
              <a:ln w="25400" cap="flat" cmpd="sng" algn="ctr">
                <a:solidFill>
                  <a:srgbClr val="1D516C"/>
                </a:solidFill>
                <a:prstDash val="solid"/>
                <a:tailEnd type="none" w="lg" len="med"/>
              </a:ln>
              <a:effectLst/>
            </p:spPr>
          </p:cxnSp>
          <p:cxnSp>
            <p:nvCxnSpPr>
              <p:cNvPr id="126" name="Straight Arrow Connector 125">
                <a:extLst>
                  <a:ext uri="{FF2B5EF4-FFF2-40B4-BE49-F238E27FC236}">
                    <a16:creationId xmlns:a16="http://schemas.microsoft.com/office/drawing/2014/main" id="{AA8AB479-7740-DA46-8E5A-D1B8198DEBF7}"/>
                  </a:ext>
                </a:extLst>
              </p:cNvPr>
              <p:cNvCxnSpPr>
                <a:cxnSpLocks/>
              </p:cNvCxnSpPr>
              <p:nvPr/>
            </p:nvCxnSpPr>
            <p:spPr>
              <a:xfrm>
                <a:off x="-542925" y="3083228"/>
                <a:ext cx="542925" cy="0"/>
              </a:xfrm>
              <a:prstGeom prst="straightConnector1">
                <a:avLst/>
              </a:prstGeom>
              <a:noFill/>
              <a:ln w="25400" cap="flat" cmpd="sng" algn="ctr">
                <a:solidFill>
                  <a:srgbClr val="1D516C"/>
                </a:solidFill>
                <a:prstDash val="solid"/>
                <a:tailEnd type="none" w="lg" len="med"/>
              </a:ln>
              <a:effectLst/>
            </p:spPr>
          </p:cxnSp>
          <p:cxnSp>
            <p:nvCxnSpPr>
              <p:cNvPr id="127" name="Straight Arrow Connector 126">
                <a:extLst>
                  <a:ext uri="{FF2B5EF4-FFF2-40B4-BE49-F238E27FC236}">
                    <a16:creationId xmlns:a16="http://schemas.microsoft.com/office/drawing/2014/main" id="{020B8ADC-A81E-2740-99F7-D5704247BEEC}"/>
                  </a:ext>
                </a:extLst>
              </p:cNvPr>
              <p:cNvCxnSpPr>
                <a:cxnSpLocks/>
              </p:cNvCxnSpPr>
              <p:nvPr/>
            </p:nvCxnSpPr>
            <p:spPr>
              <a:xfrm>
                <a:off x="-542926" y="3171240"/>
                <a:ext cx="542925" cy="0"/>
              </a:xfrm>
              <a:prstGeom prst="straightConnector1">
                <a:avLst/>
              </a:prstGeom>
              <a:noFill/>
              <a:ln w="25400" cap="flat" cmpd="sng" algn="ctr">
                <a:solidFill>
                  <a:srgbClr val="1D516C"/>
                </a:solidFill>
                <a:prstDash val="solid"/>
                <a:tailEnd type="none" w="lg" len="med"/>
              </a:ln>
              <a:effectLst/>
            </p:spPr>
          </p:cxnSp>
          <p:cxnSp>
            <p:nvCxnSpPr>
              <p:cNvPr id="128" name="Straight Arrow Connector 127">
                <a:extLst>
                  <a:ext uri="{FF2B5EF4-FFF2-40B4-BE49-F238E27FC236}">
                    <a16:creationId xmlns:a16="http://schemas.microsoft.com/office/drawing/2014/main" id="{9907E204-5176-DA4E-9BB0-D93A54275572}"/>
                  </a:ext>
                </a:extLst>
              </p:cNvPr>
              <p:cNvCxnSpPr>
                <a:cxnSpLocks/>
              </p:cNvCxnSpPr>
              <p:nvPr/>
            </p:nvCxnSpPr>
            <p:spPr>
              <a:xfrm>
                <a:off x="-535784" y="3252073"/>
                <a:ext cx="357190" cy="0"/>
              </a:xfrm>
              <a:prstGeom prst="straightConnector1">
                <a:avLst/>
              </a:prstGeom>
              <a:noFill/>
              <a:ln w="25400" cap="flat" cmpd="sng" algn="ctr">
                <a:solidFill>
                  <a:srgbClr val="1D516C"/>
                </a:solidFill>
                <a:prstDash val="solid"/>
                <a:tailEnd type="none" w="lg" len="med"/>
              </a:ln>
              <a:effectLst/>
            </p:spPr>
          </p:cxnSp>
        </p:grpSp>
      </p:grpSp>
      <p:grpSp>
        <p:nvGrpSpPr>
          <p:cNvPr id="131" name="Group 130">
            <a:extLst>
              <a:ext uri="{FF2B5EF4-FFF2-40B4-BE49-F238E27FC236}">
                <a16:creationId xmlns:a16="http://schemas.microsoft.com/office/drawing/2014/main" id="{3ED4F3FD-ADB6-524B-A088-1B1987F4A4B1}"/>
              </a:ext>
            </a:extLst>
          </p:cNvPr>
          <p:cNvGrpSpPr/>
          <p:nvPr/>
        </p:nvGrpSpPr>
        <p:grpSpPr>
          <a:xfrm>
            <a:off x="671405" y="2965944"/>
            <a:ext cx="1849716" cy="486950"/>
            <a:chOff x="1903942" y="3788847"/>
            <a:chExt cx="1849716" cy="486950"/>
          </a:xfrm>
        </p:grpSpPr>
        <p:sp>
          <p:nvSpPr>
            <p:cNvPr id="132" name="TextBox 131">
              <a:extLst>
                <a:ext uri="{FF2B5EF4-FFF2-40B4-BE49-F238E27FC236}">
                  <a16:creationId xmlns:a16="http://schemas.microsoft.com/office/drawing/2014/main" id="{5B131CB9-7883-3048-B477-9241F6304BDC}"/>
                </a:ext>
              </a:extLst>
            </p:cNvPr>
            <p:cNvSpPr txBox="1"/>
            <p:nvPr/>
          </p:nvSpPr>
          <p:spPr>
            <a:xfrm>
              <a:off x="2554202" y="3801490"/>
              <a:ext cx="1199456" cy="461665"/>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mazon Ember" panose="020B0603020204020204" pitchFamily="34" charset="0"/>
                </a:rPr>
                <a:t>Global Tables (GA)</a:t>
              </a:r>
            </a:p>
          </p:txBody>
        </p:sp>
        <p:pic>
          <p:nvPicPr>
            <p:cNvPr id="133" name="Graphic 4">
              <a:extLst>
                <a:ext uri="{FF2B5EF4-FFF2-40B4-BE49-F238E27FC236}">
                  <a16:creationId xmlns:a16="http://schemas.microsoft.com/office/drawing/2014/main" id="{2EF4F171-B61B-754A-97F0-7CCF22136B1F}"/>
                </a:ext>
              </a:extLst>
            </p:cNvPr>
            <p:cNvPicPr>
              <a:picLocks noChangeAspect="1"/>
            </p:cNvPicPr>
            <p:nvPr/>
          </p:nvPicPr>
          <p:blipFill>
            <a:blip r:embed="rId7" cstate="email">
              <a:biLevel thresh="25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903942" y="3788847"/>
              <a:ext cx="610620" cy="486950"/>
            </a:xfrm>
            <a:prstGeom prst="rect">
              <a:avLst/>
            </a:prstGeom>
          </p:spPr>
        </p:pic>
      </p:grpSp>
      <p:grpSp>
        <p:nvGrpSpPr>
          <p:cNvPr id="134" name="Group 133">
            <a:extLst>
              <a:ext uri="{FF2B5EF4-FFF2-40B4-BE49-F238E27FC236}">
                <a16:creationId xmlns:a16="http://schemas.microsoft.com/office/drawing/2014/main" id="{7EC26FDA-2E7C-EC4D-825A-1A14AB909943}"/>
              </a:ext>
            </a:extLst>
          </p:cNvPr>
          <p:cNvGrpSpPr/>
          <p:nvPr/>
        </p:nvGrpSpPr>
        <p:grpSpPr>
          <a:xfrm>
            <a:off x="2922084" y="2978584"/>
            <a:ext cx="1608773" cy="646331"/>
            <a:chOff x="4151752" y="3801490"/>
            <a:chExt cx="1608773" cy="646331"/>
          </a:xfrm>
        </p:grpSpPr>
        <p:sp>
          <p:nvSpPr>
            <p:cNvPr id="135" name="TextBox 134">
              <a:extLst>
                <a:ext uri="{FF2B5EF4-FFF2-40B4-BE49-F238E27FC236}">
                  <a16:creationId xmlns:a16="http://schemas.microsoft.com/office/drawing/2014/main" id="{4F8C4F82-5769-9A45-B263-4EAE556C292B}"/>
                </a:ext>
              </a:extLst>
            </p:cNvPr>
            <p:cNvSpPr txBox="1"/>
            <p:nvPr/>
          </p:nvSpPr>
          <p:spPr>
            <a:xfrm>
              <a:off x="4671808" y="3801490"/>
              <a:ext cx="1088717" cy="64633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mazon Ember" panose="020B0603020204020204" pitchFamily="34" charset="0"/>
                </a:rPr>
                <a:t>On-demand Backup (GA)</a:t>
              </a:r>
              <a:br>
                <a:rPr kumimoji="0" lang="en-US" sz="1200" b="0" i="0" u="none" strike="noStrike" kern="0" cap="none" spc="0" normalizeH="0" baseline="0" noProof="0" dirty="0">
                  <a:ln>
                    <a:noFill/>
                  </a:ln>
                  <a:solidFill>
                    <a:srgbClr val="FFFFFF"/>
                  </a:solidFill>
                  <a:effectLst/>
                  <a:uLnTx/>
                  <a:uFillTx/>
                  <a:latin typeface="Amazon Ember" panose="020B0603020204020204" pitchFamily="34" charset="0"/>
                </a:rPr>
              </a:b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ndParaRPr>
            </a:p>
          </p:txBody>
        </p:sp>
        <p:grpSp>
          <p:nvGrpSpPr>
            <p:cNvPr id="136" name="Group 135">
              <a:extLst>
                <a:ext uri="{FF2B5EF4-FFF2-40B4-BE49-F238E27FC236}">
                  <a16:creationId xmlns:a16="http://schemas.microsoft.com/office/drawing/2014/main" id="{F1E2E005-3E71-0245-8984-F76F83276147}"/>
                </a:ext>
              </a:extLst>
            </p:cNvPr>
            <p:cNvGrpSpPr/>
            <p:nvPr/>
          </p:nvGrpSpPr>
          <p:grpSpPr>
            <a:xfrm>
              <a:off x="4151752" y="3801490"/>
              <a:ext cx="504512" cy="484617"/>
              <a:chOff x="7392389" y="1538385"/>
              <a:chExt cx="695837" cy="668398"/>
            </a:xfrm>
          </p:grpSpPr>
          <p:pic>
            <p:nvPicPr>
              <p:cNvPr id="137" name="Graphic 44">
                <a:extLst>
                  <a:ext uri="{FF2B5EF4-FFF2-40B4-BE49-F238E27FC236}">
                    <a16:creationId xmlns:a16="http://schemas.microsoft.com/office/drawing/2014/main" id="{094619F8-9C8F-554A-B59F-888F234A914E}"/>
                  </a:ext>
                </a:extLst>
              </p:cNvPr>
              <p:cNvPicPr>
                <a:picLocks noChangeAspect="1"/>
              </p:cNvPicPr>
              <p:nvPr/>
            </p:nvPicPr>
            <p:blipFill>
              <a:blip r:embed="rId9">
                <a:biLevel thresh="25000"/>
                <a:extLst>
                  <a:ext uri="{96DAC541-7B7A-43D3-8B79-37D633B846F1}">
                    <asvg:svgBlip xmlns:asvg="http://schemas.microsoft.com/office/drawing/2016/SVG/main" r:embed="rId10"/>
                  </a:ext>
                </a:extLst>
              </a:blip>
              <a:stretch>
                <a:fillRect/>
              </a:stretch>
            </p:blipFill>
            <p:spPr>
              <a:xfrm>
                <a:off x="7392389" y="1538385"/>
                <a:ext cx="560071" cy="600074"/>
              </a:xfrm>
              <a:prstGeom prst="rect">
                <a:avLst/>
              </a:prstGeom>
            </p:spPr>
          </p:pic>
          <p:grpSp>
            <p:nvGrpSpPr>
              <p:cNvPr id="138" name="Group 137">
                <a:extLst>
                  <a:ext uri="{FF2B5EF4-FFF2-40B4-BE49-F238E27FC236}">
                    <a16:creationId xmlns:a16="http://schemas.microsoft.com/office/drawing/2014/main" id="{38E707E6-C9CD-1C4E-A577-AA66CA07C4C5}"/>
                  </a:ext>
                </a:extLst>
              </p:cNvPr>
              <p:cNvGrpSpPr/>
              <p:nvPr/>
            </p:nvGrpSpPr>
            <p:grpSpPr>
              <a:xfrm>
                <a:off x="7716680" y="1824785"/>
                <a:ext cx="371546" cy="381998"/>
                <a:chOff x="7443927" y="1807369"/>
                <a:chExt cx="456992" cy="456992"/>
              </a:xfrm>
            </p:grpSpPr>
            <p:sp>
              <p:nvSpPr>
                <p:cNvPr id="139" name="Oval 138">
                  <a:extLst>
                    <a:ext uri="{FF2B5EF4-FFF2-40B4-BE49-F238E27FC236}">
                      <a16:creationId xmlns:a16="http://schemas.microsoft.com/office/drawing/2014/main" id="{212F4781-29DA-E448-B268-1EBFD00A1910}"/>
                    </a:ext>
                  </a:extLst>
                </p:cNvPr>
                <p:cNvSpPr/>
                <p:nvPr/>
              </p:nvSpPr>
              <p:spPr>
                <a:xfrm>
                  <a:off x="7443927" y="1807369"/>
                  <a:ext cx="456992" cy="456992"/>
                </a:xfrm>
                <a:prstGeom prst="ellipse">
                  <a:avLst/>
                </a:prstGeom>
                <a:solidFill>
                  <a:srgbClr val="FFFFFF"/>
                </a:solidFill>
                <a:ln w="9525"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40" name="Arc 139">
                  <a:extLst>
                    <a:ext uri="{FF2B5EF4-FFF2-40B4-BE49-F238E27FC236}">
                      <a16:creationId xmlns:a16="http://schemas.microsoft.com/office/drawing/2014/main" id="{D5E2D612-993C-7042-8EF1-3126D244CC10}"/>
                    </a:ext>
                  </a:extLst>
                </p:cNvPr>
                <p:cNvSpPr/>
                <p:nvPr/>
              </p:nvSpPr>
              <p:spPr>
                <a:xfrm rot="17100000">
                  <a:off x="7507108" y="1875576"/>
                  <a:ext cx="330631" cy="330631"/>
                </a:xfrm>
                <a:prstGeom prst="arc">
                  <a:avLst>
                    <a:gd name="adj1" fmla="val 16771733"/>
                    <a:gd name="adj2" fmla="val 12525015"/>
                  </a:avLst>
                </a:prstGeom>
                <a:solidFill>
                  <a:srgbClr val="FFFFFF"/>
                </a:solidFill>
                <a:ln w="34925" cap="flat" cmpd="sng" algn="ctr">
                  <a:solidFill>
                    <a:srgbClr val="1D516C"/>
                  </a:solidFill>
                  <a:prstDash val="solid"/>
                  <a:headEnd type="triangle"/>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grpSp>
      <p:sp>
        <p:nvSpPr>
          <p:cNvPr id="141" name="TextBox 140">
            <a:extLst>
              <a:ext uri="{FF2B5EF4-FFF2-40B4-BE49-F238E27FC236}">
                <a16:creationId xmlns:a16="http://schemas.microsoft.com/office/drawing/2014/main" id="{C500204A-315C-D641-82BC-36787ED9AAFA}"/>
              </a:ext>
            </a:extLst>
          </p:cNvPr>
          <p:cNvSpPr txBox="1"/>
          <p:nvPr/>
        </p:nvSpPr>
        <p:spPr>
          <a:xfrm>
            <a:off x="5664888" y="2978588"/>
            <a:ext cx="1487284" cy="276999"/>
          </a:xfrm>
          <a:prstGeom prst="rect">
            <a:avLst/>
          </a:prstGeom>
          <a:noFill/>
        </p:spPr>
        <p:txBody>
          <a:bodyPr wrap="square" rtlCol="0">
            <a:spAutoFit/>
          </a:bodyPr>
          <a:lstStyle>
            <a:defPPr>
              <a:defRPr lang="en-US"/>
            </a:defPPr>
            <a:lvl1pPr>
              <a:defRPr sz="1200">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mazon Ember" panose="020B0603020204020204" pitchFamily="34" charset="0"/>
              </a:rPr>
              <a:t>Encryption at rest</a:t>
            </a:r>
          </a:p>
        </p:txBody>
      </p:sp>
      <p:sp>
        <p:nvSpPr>
          <p:cNvPr id="142" name="TextBox 141">
            <a:extLst>
              <a:ext uri="{FF2B5EF4-FFF2-40B4-BE49-F238E27FC236}">
                <a16:creationId xmlns:a16="http://schemas.microsoft.com/office/drawing/2014/main" id="{69870439-2E69-6D4F-9A12-060575A50076}"/>
              </a:ext>
            </a:extLst>
          </p:cNvPr>
          <p:cNvSpPr txBox="1"/>
          <p:nvPr/>
        </p:nvSpPr>
        <p:spPr>
          <a:xfrm>
            <a:off x="508767" y="2697498"/>
            <a:ext cx="1530942" cy="276999"/>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November 2017</a:t>
            </a:r>
          </a:p>
        </p:txBody>
      </p:sp>
      <p:sp>
        <p:nvSpPr>
          <p:cNvPr id="143" name="TextBox 142">
            <a:extLst>
              <a:ext uri="{FF2B5EF4-FFF2-40B4-BE49-F238E27FC236}">
                <a16:creationId xmlns:a16="http://schemas.microsoft.com/office/drawing/2014/main" id="{E70C9017-0FE8-E540-822E-D1060FC7B500}"/>
              </a:ext>
            </a:extLst>
          </p:cNvPr>
          <p:cNvSpPr txBox="1"/>
          <p:nvPr/>
        </p:nvSpPr>
        <p:spPr>
          <a:xfrm>
            <a:off x="2769577" y="2737023"/>
            <a:ext cx="1530942" cy="276999"/>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November 2017</a:t>
            </a:r>
          </a:p>
        </p:txBody>
      </p:sp>
      <p:sp>
        <p:nvSpPr>
          <p:cNvPr id="144" name="TextBox 143">
            <a:extLst>
              <a:ext uri="{FF2B5EF4-FFF2-40B4-BE49-F238E27FC236}">
                <a16:creationId xmlns:a16="http://schemas.microsoft.com/office/drawing/2014/main" id="{C397D22B-24A6-CD45-B36C-0105B8BC00C0}"/>
              </a:ext>
            </a:extLst>
          </p:cNvPr>
          <p:cNvSpPr txBox="1"/>
          <p:nvPr/>
        </p:nvSpPr>
        <p:spPr>
          <a:xfrm>
            <a:off x="5010074" y="2716101"/>
            <a:ext cx="1530942" cy="276999"/>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February 2018</a:t>
            </a:r>
          </a:p>
        </p:txBody>
      </p:sp>
      <p:pic>
        <p:nvPicPr>
          <p:cNvPr id="145" name="Graphic 77">
            <a:extLst>
              <a:ext uri="{FF2B5EF4-FFF2-40B4-BE49-F238E27FC236}">
                <a16:creationId xmlns:a16="http://schemas.microsoft.com/office/drawing/2014/main" id="{9AC25066-128D-DC44-8115-E340141D1C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05167" y="2973972"/>
            <a:ext cx="396224" cy="424528"/>
          </a:xfrm>
          <a:prstGeom prst="rect">
            <a:avLst/>
          </a:prstGeom>
        </p:spPr>
      </p:pic>
      <p:pic>
        <p:nvPicPr>
          <p:cNvPr id="146" name="Graphic 18">
            <a:extLst>
              <a:ext uri="{FF2B5EF4-FFF2-40B4-BE49-F238E27FC236}">
                <a16:creationId xmlns:a16="http://schemas.microsoft.com/office/drawing/2014/main" id="{8523529B-EA58-0F44-9FDE-195B6BAFA7D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475690" y="3282849"/>
            <a:ext cx="194289" cy="277557"/>
          </a:xfrm>
          <a:prstGeom prst="rect">
            <a:avLst/>
          </a:prstGeom>
          <a:ln>
            <a:noFill/>
          </a:ln>
        </p:spPr>
      </p:pic>
      <p:grpSp>
        <p:nvGrpSpPr>
          <p:cNvPr id="147" name="Group 146">
            <a:extLst>
              <a:ext uri="{FF2B5EF4-FFF2-40B4-BE49-F238E27FC236}">
                <a16:creationId xmlns:a16="http://schemas.microsoft.com/office/drawing/2014/main" id="{666F54DA-C849-DB44-8C43-75123A30F3F9}"/>
              </a:ext>
            </a:extLst>
          </p:cNvPr>
          <p:cNvGrpSpPr/>
          <p:nvPr/>
        </p:nvGrpSpPr>
        <p:grpSpPr>
          <a:xfrm>
            <a:off x="7352016" y="3017846"/>
            <a:ext cx="1608773" cy="484617"/>
            <a:chOff x="4151752" y="3801490"/>
            <a:chExt cx="1608773" cy="484617"/>
          </a:xfrm>
        </p:grpSpPr>
        <p:sp>
          <p:nvSpPr>
            <p:cNvPr id="148" name="TextBox 147">
              <a:extLst>
                <a:ext uri="{FF2B5EF4-FFF2-40B4-BE49-F238E27FC236}">
                  <a16:creationId xmlns:a16="http://schemas.microsoft.com/office/drawing/2014/main" id="{4551D6F1-1CCA-C840-AD69-E9AD5EDEDC3F}"/>
                </a:ext>
              </a:extLst>
            </p:cNvPr>
            <p:cNvSpPr txBox="1"/>
            <p:nvPr/>
          </p:nvSpPr>
          <p:spPr>
            <a:xfrm>
              <a:off x="4671808" y="3801490"/>
              <a:ext cx="1088717" cy="461665"/>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srgbClr val="474746"/>
                  </a:solidFill>
                  <a:effectLst/>
                  <a:uLnTx/>
                  <a:uFillTx/>
                  <a:latin typeface="Amazon Ember" panose="020B0603020204020204" pitchFamily="34" charset="0"/>
                  <a:ea typeface="Amazon Ember" panose="020B0603020204020204" pitchFamily="34" charset="0"/>
                  <a:cs typeface="Amazon Ember" panose="020B0603020204020204" pitchFamily="34" charset="0"/>
                </a:defRPr>
              </a:lvl1p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0" strike="noStrike" kern="0" cap="none" spc="0" normalizeH="0" baseline="0" noProof="0">
                  <a:ln>
                    <a:noFill/>
                  </a:ln>
                  <a:solidFill>
                    <a:srgbClr val="FFFFFF"/>
                  </a:solidFill>
                  <a:effectLst/>
                  <a:uLnTx/>
                  <a:uFillTx/>
                  <a:latin typeface="Amazon Ember" panose="020B0603020204020204" pitchFamily="34" charset="0"/>
                </a:rPr>
                <a:t>Continuous</a:t>
              </a:r>
              <a:r>
                <a:rPr kumimoji="0" lang="en-US" sz="1200" b="0" i="0" u="none" strike="noStrike" kern="0" cap="none" spc="0" normalizeH="0" baseline="0" noProof="0">
                  <a:ln>
                    <a:noFill/>
                  </a:ln>
                  <a:solidFill>
                    <a:srgbClr val="FFFFFF"/>
                  </a:solidFill>
                  <a:effectLst/>
                  <a:uLnTx/>
                  <a:uFillTx/>
                  <a:latin typeface="Amazon Ember" panose="020B0603020204020204" pitchFamily="34" charset="0"/>
                </a:rPr>
                <a:t> </a:t>
              </a:r>
              <a:endParaRPr kumimoji="0" lang="en-US" sz="1200" b="0" i="0" u="none" strike="noStrike" kern="0" cap="none" spc="0" normalizeH="0" baseline="0" noProof="0" dirty="0">
                <a:ln>
                  <a:noFill/>
                </a:ln>
                <a:solidFill>
                  <a:srgbClr val="FFFFFF"/>
                </a:solidFill>
                <a:effectLst/>
                <a:uLnTx/>
                <a:uFillTx/>
                <a:latin typeface="Amazon Ember" panose="020B0603020204020204" pitchFamily="34" charset="0"/>
              </a:endParaRPr>
            </a:p>
            <a:p>
              <a:pPr marL="0" marR="0" lvl="0" indent="0" defTabSz="457189"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mazon Ember" panose="020B0603020204020204" pitchFamily="34" charset="0"/>
                </a:rPr>
                <a:t>Backups</a:t>
              </a:r>
            </a:p>
          </p:txBody>
        </p:sp>
        <p:grpSp>
          <p:nvGrpSpPr>
            <p:cNvPr id="149" name="Group 148">
              <a:extLst>
                <a:ext uri="{FF2B5EF4-FFF2-40B4-BE49-F238E27FC236}">
                  <a16:creationId xmlns:a16="http://schemas.microsoft.com/office/drawing/2014/main" id="{BDD154F6-1BEA-1849-A37D-50AABF3686C9}"/>
                </a:ext>
              </a:extLst>
            </p:cNvPr>
            <p:cNvGrpSpPr/>
            <p:nvPr/>
          </p:nvGrpSpPr>
          <p:grpSpPr>
            <a:xfrm>
              <a:off x="4151752" y="3801490"/>
              <a:ext cx="504512" cy="484617"/>
              <a:chOff x="7392389" y="1538385"/>
              <a:chExt cx="695837" cy="668398"/>
            </a:xfrm>
          </p:grpSpPr>
          <p:pic>
            <p:nvPicPr>
              <p:cNvPr id="150" name="Graphic 44">
                <a:extLst>
                  <a:ext uri="{FF2B5EF4-FFF2-40B4-BE49-F238E27FC236}">
                    <a16:creationId xmlns:a16="http://schemas.microsoft.com/office/drawing/2014/main" id="{A338318B-0D3E-4A4A-B105-3B59DE307DF0}"/>
                  </a:ext>
                </a:extLst>
              </p:cNvPr>
              <p:cNvPicPr>
                <a:picLocks noChangeAspect="1"/>
              </p:cNvPicPr>
              <p:nvPr/>
            </p:nvPicPr>
            <p:blipFill>
              <a:blip r:embed="rId9">
                <a:biLevel thresh="25000"/>
                <a:extLst>
                  <a:ext uri="{96DAC541-7B7A-43D3-8B79-37D633B846F1}">
                    <asvg:svgBlip xmlns:asvg="http://schemas.microsoft.com/office/drawing/2016/SVG/main" r:embed="rId10"/>
                  </a:ext>
                </a:extLst>
              </a:blip>
              <a:stretch>
                <a:fillRect/>
              </a:stretch>
            </p:blipFill>
            <p:spPr>
              <a:xfrm>
                <a:off x="7392389" y="1538385"/>
                <a:ext cx="560071" cy="600074"/>
              </a:xfrm>
              <a:prstGeom prst="rect">
                <a:avLst/>
              </a:prstGeom>
            </p:spPr>
          </p:pic>
          <p:grpSp>
            <p:nvGrpSpPr>
              <p:cNvPr id="151" name="Group 150">
                <a:extLst>
                  <a:ext uri="{FF2B5EF4-FFF2-40B4-BE49-F238E27FC236}">
                    <a16:creationId xmlns:a16="http://schemas.microsoft.com/office/drawing/2014/main" id="{83306D5E-9BC3-224F-B14C-54BE282AA98B}"/>
                  </a:ext>
                </a:extLst>
              </p:cNvPr>
              <p:cNvGrpSpPr/>
              <p:nvPr/>
            </p:nvGrpSpPr>
            <p:grpSpPr>
              <a:xfrm>
                <a:off x="7716680" y="1824785"/>
                <a:ext cx="371546" cy="381998"/>
                <a:chOff x="7443927" y="1807369"/>
                <a:chExt cx="456992" cy="456992"/>
              </a:xfrm>
            </p:grpSpPr>
            <p:sp>
              <p:nvSpPr>
                <p:cNvPr id="152" name="Oval 151">
                  <a:extLst>
                    <a:ext uri="{FF2B5EF4-FFF2-40B4-BE49-F238E27FC236}">
                      <a16:creationId xmlns:a16="http://schemas.microsoft.com/office/drawing/2014/main" id="{12FF3F9B-F197-3A47-A33B-2D057D48532B}"/>
                    </a:ext>
                  </a:extLst>
                </p:cNvPr>
                <p:cNvSpPr/>
                <p:nvPr/>
              </p:nvSpPr>
              <p:spPr>
                <a:xfrm>
                  <a:off x="7443927" y="1807369"/>
                  <a:ext cx="456992" cy="456992"/>
                </a:xfrm>
                <a:prstGeom prst="ellipse">
                  <a:avLst/>
                </a:prstGeom>
                <a:solidFill>
                  <a:srgbClr val="FFFFFF"/>
                </a:solidFill>
                <a:ln w="9525" cap="flat" cmpd="sng" algn="ctr">
                  <a:noFill/>
                  <a:prstDash val="solid"/>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a:ea typeface="+mn-ea"/>
                    <a:cs typeface="+mn-cs"/>
                  </a:endParaRPr>
                </a:p>
              </p:txBody>
            </p:sp>
            <p:sp>
              <p:nvSpPr>
                <p:cNvPr id="153" name="Arc 152">
                  <a:extLst>
                    <a:ext uri="{FF2B5EF4-FFF2-40B4-BE49-F238E27FC236}">
                      <a16:creationId xmlns:a16="http://schemas.microsoft.com/office/drawing/2014/main" id="{BC56D1A8-9874-6F45-9F80-2CD34BFC7A12}"/>
                    </a:ext>
                  </a:extLst>
                </p:cNvPr>
                <p:cNvSpPr/>
                <p:nvPr/>
              </p:nvSpPr>
              <p:spPr>
                <a:xfrm rot="17100000">
                  <a:off x="7507108" y="1875576"/>
                  <a:ext cx="330631" cy="330631"/>
                </a:xfrm>
                <a:prstGeom prst="arc">
                  <a:avLst>
                    <a:gd name="adj1" fmla="val 16771733"/>
                    <a:gd name="adj2" fmla="val 12525015"/>
                  </a:avLst>
                </a:prstGeom>
                <a:solidFill>
                  <a:srgbClr val="FFFFFF"/>
                </a:solidFill>
                <a:ln w="34925" cap="flat" cmpd="sng" algn="ctr">
                  <a:solidFill>
                    <a:srgbClr val="1D516C"/>
                  </a:solidFill>
                  <a:prstDash val="solid"/>
                  <a:headEnd type="triangle"/>
                </a:ln>
                <a:effectLst/>
              </p:spPr>
              <p:txBody>
                <a:bodyPr rtlCol="0" anchor="ctr"/>
                <a:lstStyle/>
                <a:p>
                  <a:pPr marL="0" marR="0" lvl="0" indent="0" algn="ctr" defTabSz="45718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grpSp>
        </p:grpSp>
      </p:grpSp>
      <p:sp>
        <p:nvSpPr>
          <p:cNvPr id="154" name="TextBox 153">
            <a:extLst>
              <a:ext uri="{FF2B5EF4-FFF2-40B4-BE49-F238E27FC236}">
                <a16:creationId xmlns:a16="http://schemas.microsoft.com/office/drawing/2014/main" id="{CBFD8AC9-7886-BC45-A2F9-044CC28FFE96}"/>
              </a:ext>
            </a:extLst>
          </p:cNvPr>
          <p:cNvSpPr txBox="1"/>
          <p:nvPr/>
        </p:nvSpPr>
        <p:spPr>
          <a:xfrm>
            <a:off x="7199509" y="2776285"/>
            <a:ext cx="1530942" cy="276999"/>
          </a:xfrm>
          <a:prstGeom prst="rect">
            <a:avLst/>
          </a:prstGeom>
          <a:noFill/>
        </p:spPr>
        <p:txBody>
          <a:bodyPr wrap="square" rtlCol="0">
            <a:spAutoFit/>
          </a:bodyPr>
          <a:lstStyle/>
          <a:p>
            <a:pPr defTabSz="457189">
              <a:defRPr/>
            </a:pPr>
            <a:r>
              <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March 2018</a:t>
            </a:r>
          </a:p>
        </p:txBody>
      </p:sp>
    </p:spTree>
    <p:extLst>
      <p:ext uri="{BB962C8B-B14F-4D97-AF65-F5344CB8AC3E}">
        <p14:creationId xmlns:p14="http://schemas.microsoft.com/office/powerpoint/2010/main" val="291531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150CE-2258-F04B-A52B-6C8D17DECB0E}"/>
              </a:ext>
            </a:extLst>
          </p:cNvPr>
          <p:cNvSpPr>
            <a:spLocks noGrp="1"/>
          </p:cNvSpPr>
          <p:nvPr>
            <p:ph type="title"/>
          </p:nvPr>
        </p:nvSpPr>
        <p:spPr>
          <a:xfrm>
            <a:off x="187524" y="354012"/>
            <a:ext cx="8360680" cy="387798"/>
          </a:xfrm>
        </p:spPr>
        <p:txBody>
          <a:bodyPr/>
          <a:lstStyle/>
          <a:p>
            <a:r>
              <a:rPr lang="en-US" dirty="0"/>
              <a:t>Fully managed</a:t>
            </a:r>
            <a:br>
              <a:rPr lang="en-US" dirty="0"/>
            </a:br>
            <a:r>
              <a:rPr lang="en-US" sz="2000" dirty="0">
                <a:solidFill>
                  <a:schemeClr val="accent1"/>
                </a:solidFill>
              </a:rPr>
              <a:t>Maintenance</a:t>
            </a:r>
            <a:r>
              <a:rPr lang="en-US" sz="1800" dirty="0">
                <a:solidFill>
                  <a:schemeClr val="accent1"/>
                </a:solidFill>
              </a:rPr>
              <a:t> free</a:t>
            </a:r>
          </a:p>
        </p:txBody>
      </p:sp>
      <p:sp>
        <p:nvSpPr>
          <p:cNvPr id="5" name="Content Placeholder 2">
            <a:extLst>
              <a:ext uri="{FF2B5EF4-FFF2-40B4-BE49-F238E27FC236}">
                <a16:creationId xmlns:a16="http://schemas.microsoft.com/office/drawing/2014/main" id="{AA943178-D476-4B18-A851-B16AB10E0E45}"/>
              </a:ext>
            </a:extLst>
          </p:cNvPr>
          <p:cNvSpPr txBox="1">
            <a:spLocks/>
          </p:cNvSpPr>
          <p:nvPr/>
        </p:nvSpPr>
        <p:spPr>
          <a:xfrm>
            <a:off x="342898" y="1485902"/>
            <a:ext cx="6972271" cy="249299"/>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800" spc="-2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rPr>
              <a:t>Think of all the other things you could do if you didn’t have to manage:</a:t>
            </a:r>
          </a:p>
        </p:txBody>
      </p:sp>
      <p:sp>
        <p:nvSpPr>
          <p:cNvPr id="6" name="Content Placeholder 2">
            <a:extLst>
              <a:ext uri="{FF2B5EF4-FFF2-40B4-BE49-F238E27FC236}">
                <a16:creationId xmlns:a16="http://schemas.microsoft.com/office/drawing/2014/main" id="{C7E217D4-ED00-469E-B277-DEBF15037DFF}"/>
              </a:ext>
            </a:extLst>
          </p:cNvPr>
          <p:cNvSpPr txBox="1">
            <a:spLocks/>
          </p:cNvSpPr>
          <p:nvPr/>
        </p:nvSpPr>
        <p:spPr>
          <a:xfrm>
            <a:off x="342899" y="1876426"/>
            <a:ext cx="4686295" cy="1412694"/>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400" spc="-20"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Security</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Operating system patching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Database patching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Access control</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Audit</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Encryption</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Compliance</a:t>
            </a:r>
          </a:p>
        </p:txBody>
      </p:sp>
      <p:sp>
        <p:nvSpPr>
          <p:cNvPr id="7" name="Content Placeholder 2">
            <a:extLst>
              <a:ext uri="{FF2B5EF4-FFF2-40B4-BE49-F238E27FC236}">
                <a16:creationId xmlns:a16="http://schemas.microsoft.com/office/drawing/2014/main" id="{A28CAD62-94C0-4974-8804-BA51B25478B1}"/>
              </a:ext>
            </a:extLst>
          </p:cNvPr>
          <p:cNvSpPr txBox="1">
            <a:spLocks/>
          </p:cNvSpPr>
          <p:nvPr/>
        </p:nvSpPr>
        <p:spPr>
          <a:xfrm>
            <a:off x="342899" y="3409951"/>
            <a:ext cx="4686295" cy="803297"/>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400" spc="-20"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Durability</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Sustain server, rack, and datacenter outages </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Re-replicate data quickly upon hardware failure</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Manage backup and restore</a:t>
            </a:r>
          </a:p>
        </p:txBody>
      </p:sp>
      <p:sp>
        <p:nvSpPr>
          <p:cNvPr id="8" name="Content Placeholder 2">
            <a:extLst>
              <a:ext uri="{FF2B5EF4-FFF2-40B4-BE49-F238E27FC236}">
                <a16:creationId xmlns:a16="http://schemas.microsoft.com/office/drawing/2014/main" id="{57F6A4BC-4EA3-4B5F-A16F-3058F7607585}"/>
              </a:ext>
            </a:extLst>
          </p:cNvPr>
          <p:cNvSpPr txBox="1">
            <a:spLocks/>
          </p:cNvSpPr>
          <p:nvPr/>
        </p:nvSpPr>
        <p:spPr>
          <a:xfrm>
            <a:off x="4571999" y="1876426"/>
            <a:ext cx="4686295" cy="803297"/>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400" spc="-20"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Availability</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High availability configuration</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Monitoring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Cross-region replication</a:t>
            </a:r>
          </a:p>
        </p:txBody>
      </p:sp>
      <p:sp>
        <p:nvSpPr>
          <p:cNvPr id="9" name="Content Placeholder 2">
            <a:extLst>
              <a:ext uri="{FF2B5EF4-FFF2-40B4-BE49-F238E27FC236}">
                <a16:creationId xmlns:a16="http://schemas.microsoft.com/office/drawing/2014/main" id="{13F8944C-1AAE-4847-9E2C-A6CB8E9C7412}"/>
              </a:ext>
            </a:extLst>
          </p:cNvPr>
          <p:cNvSpPr txBox="1">
            <a:spLocks/>
          </p:cNvSpPr>
          <p:nvPr/>
        </p:nvSpPr>
        <p:spPr>
          <a:xfrm>
            <a:off x="4571999" y="2786064"/>
            <a:ext cx="4686295" cy="803297"/>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400" spc="-20"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Performance</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Performance tuning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Indexing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In-memory caching</a:t>
            </a:r>
          </a:p>
        </p:txBody>
      </p:sp>
      <p:sp>
        <p:nvSpPr>
          <p:cNvPr id="10" name="Content Placeholder 2">
            <a:extLst>
              <a:ext uri="{FF2B5EF4-FFF2-40B4-BE49-F238E27FC236}">
                <a16:creationId xmlns:a16="http://schemas.microsoft.com/office/drawing/2014/main" id="{737C6ED1-50B6-465E-A214-921669FC51AC}"/>
              </a:ext>
            </a:extLst>
          </p:cNvPr>
          <p:cNvSpPr txBox="1">
            <a:spLocks/>
          </p:cNvSpPr>
          <p:nvPr/>
        </p:nvSpPr>
        <p:spPr>
          <a:xfrm>
            <a:off x="4571999" y="3695701"/>
            <a:ext cx="4686295" cy="803297"/>
          </a:xfrm>
          <a:prstGeom prst="rect">
            <a:avLst/>
          </a:prstGeom>
        </p:spPr>
        <p:txBody>
          <a:bodyPr wrap="square" lIns="0" tIns="0" rIns="0" bIns="0">
            <a:spAutoFit/>
          </a:bodyPr>
          <a:lst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285750">
              <a:lnSpc>
                <a:spcPct val="90000"/>
              </a:lnSpc>
            </a:pPr>
            <a:r>
              <a:rPr lang="en-US" sz="1400" spc="-20" dirty="0">
                <a:solidFill>
                  <a:srgbClr val="D232AA"/>
                </a:solidFill>
                <a:latin typeface="Amazon Ember" panose="020B0603020204020204" pitchFamily="34" charset="0"/>
                <a:ea typeface="Amazon Ember" panose="020B0603020204020204" pitchFamily="34" charset="0"/>
                <a:cs typeface="Amazon Ember" panose="020B0603020204020204" pitchFamily="34" charset="0"/>
              </a:rPr>
              <a:t>Scalability</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Capacity planning </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Host provisioning</a:t>
            </a:r>
          </a:p>
          <a:p>
            <a:pPr defTabSz="285750">
              <a:lnSpc>
                <a:spcPct val="90000"/>
              </a:lnSpc>
            </a:pPr>
            <a:r>
              <a:rPr lang="en-US" sz="1200" spc="-2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Host repair and retirement</a:t>
            </a:r>
          </a:p>
        </p:txBody>
      </p:sp>
    </p:spTree>
    <p:extLst>
      <p:ext uri="{BB962C8B-B14F-4D97-AF65-F5344CB8AC3E}">
        <p14:creationId xmlns:p14="http://schemas.microsoft.com/office/powerpoint/2010/main" val="18830983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63" presetClass="path" presetSubtype="0" decel="100000" fill="hold" grpId="1" nodeType="withEffect">
                                  <p:stCondLst>
                                    <p:cond delay="0"/>
                                  </p:stCondLst>
                                  <p:childTnLst>
                                    <p:animMotion origin="layout" path="M 0 -2.96296E-6 L 0.04757 -2.96296E-6 " pathEditMode="relative" rAng="0" ptsTypes="AA">
                                      <p:cBhvr>
                                        <p:cTn id="9" dur="500" spd="-100000" fill="hold"/>
                                        <p:tgtEl>
                                          <p:spTgt spid="5"/>
                                        </p:tgtEl>
                                        <p:attrNameLst>
                                          <p:attrName>ppt_x</p:attrName>
                                          <p:attrName>ppt_y</p:attrName>
                                        </p:attrNameLst>
                                      </p:cBhvr>
                                      <p:rCtr x="2378"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grpId="1" nodeType="withEffect">
                                  <p:stCondLst>
                                    <p:cond delay="0"/>
                                  </p:stCondLst>
                                  <p:childTnLst>
                                    <p:animMotion origin="layout" path="M 0 -4.93827E-7 L 0.04757 -4.93827E-7 " pathEditMode="relative" rAng="0" ptsTypes="AA">
                                      <p:cBhvr>
                                        <p:cTn id="14" dur="500" spd="-100000" fill="hold"/>
                                        <p:tgtEl>
                                          <p:spTgt spid="6"/>
                                        </p:tgtEl>
                                        <p:attrNameLst>
                                          <p:attrName>ppt_x</p:attrName>
                                          <p:attrName>ppt_y</p:attrName>
                                        </p:attrNameLst>
                                      </p:cBhvr>
                                      <p:rCtr x="2378" y="0"/>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50"/>
                                        <p:tgtEl>
                                          <p:spTgt spid="7"/>
                                        </p:tgtEl>
                                      </p:cBhvr>
                                    </p:animEffect>
                                  </p:childTnLst>
                                </p:cTn>
                              </p:par>
                              <p:par>
                                <p:cTn id="18" presetID="63" presetClass="path" presetSubtype="0" decel="100000" fill="hold" grpId="1" nodeType="withEffect">
                                  <p:stCondLst>
                                    <p:cond delay="0"/>
                                  </p:stCondLst>
                                  <p:childTnLst>
                                    <p:animMotion origin="layout" path="M 0 6.17284E-7 L 0.04757 6.17284E-7 " pathEditMode="relative" rAng="0" ptsTypes="AA">
                                      <p:cBhvr>
                                        <p:cTn id="19" dur="500" spd="-100000" fill="hold"/>
                                        <p:tgtEl>
                                          <p:spTgt spid="7"/>
                                        </p:tgtEl>
                                        <p:attrNameLst>
                                          <p:attrName>ppt_x</p:attrName>
                                          <p:attrName>ppt_y</p:attrName>
                                        </p:attrNameLst>
                                      </p:cBhvr>
                                      <p:rCtr x="2378" y="0"/>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50"/>
                                        <p:tgtEl>
                                          <p:spTgt spid="8"/>
                                        </p:tgtEl>
                                      </p:cBhvr>
                                    </p:animEffect>
                                  </p:childTnLst>
                                </p:cTn>
                              </p:par>
                              <p:par>
                                <p:cTn id="23" presetID="63" presetClass="path" presetSubtype="0" decel="100000" fill="hold" grpId="1" nodeType="withEffect">
                                  <p:stCondLst>
                                    <p:cond delay="0"/>
                                  </p:stCondLst>
                                  <p:childTnLst>
                                    <p:animMotion origin="layout" path="M 1.11022E-16 -1.23457E-6 L 0.04757 -1.23457E-6 " pathEditMode="relative" rAng="0" ptsTypes="AA">
                                      <p:cBhvr>
                                        <p:cTn id="24" dur="500" spd="-100000" fill="hold"/>
                                        <p:tgtEl>
                                          <p:spTgt spid="8"/>
                                        </p:tgtEl>
                                        <p:attrNameLst>
                                          <p:attrName>ppt_x</p:attrName>
                                          <p:attrName>ppt_y</p:attrName>
                                        </p:attrNameLst>
                                      </p:cBhvr>
                                      <p:rCtr x="2378" y="0"/>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50"/>
                                        <p:tgtEl>
                                          <p:spTgt spid="9"/>
                                        </p:tgtEl>
                                      </p:cBhvr>
                                    </p:animEffect>
                                  </p:childTnLst>
                                </p:cTn>
                              </p:par>
                              <p:par>
                                <p:cTn id="28" presetID="63" presetClass="path" presetSubtype="0" decel="100000" fill="hold" grpId="1" nodeType="withEffect">
                                  <p:stCondLst>
                                    <p:cond delay="0"/>
                                  </p:stCondLst>
                                  <p:childTnLst>
                                    <p:animMotion origin="layout" path="M 1.11022E-16 -3.08642E-6 L 0.04757 -3.08642E-6 " pathEditMode="relative" rAng="0" ptsTypes="AA">
                                      <p:cBhvr>
                                        <p:cTn id="29" dur="500" spd="-100000" fill="hold"/>
                                        <p:tgtEl>
                                          <p:spTgt spid="9"/>
                                        </p:tgtEl>
                                        <p:attrNameLst>
                                          <p:attrName>ppt_x</p:attrName>
                                          <p:attrName>ppt_y</p:attrName>
                                        </p:attrNameLst>
                                      </p:cBhvr>
                                      <p:rCtr x="2378" y="0"/>
                                    </p:animMotion>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350"/>
                                        <p:tgtEl>
                                          <p:spTgt spid="10"/>
                                        </p:tgtEl>
                                      </p:cBhvr>
                                    </p:animEffect>
                                  </p:childTnLst>
                                </p:cTn>
                              </p:par>
                              <p:par>
                                <p:cTn id="33" presetID="63" presetClass="path" presetSubtype="0" decel="100000" fill="hold" grpId="1" nodeType="withEffect">
                                  <p:stCondLst>
                                    <p:cond delay="0"/>
                                  </p:stCondLst>
                                  <p:childTnLst>
                                    <p:animMotion origin="layout" path="M 1.11022E-16 -4.93827E-6 L 0.04757 -4.93827E-6 " pathEditMode="relative" rAng="0" ptsTypes="AA">
                                      <p:cBhvr>
                                        <p:cTn id="34" dur="500" spd="-100000" fill="hold"/>
                                        <p:tgtEl>
                                          <p:spTgt spid="10"/>
                                        </p:tgtEl>
                                        <p:attrNameLst>
                                          <p:attrName>ppt_x</p:attrName>
                                          <p:attrName>ppt_y</p:attrName>
                                        </p:attrNameLst>
                                      </p:cBhvr>
                                      <p:rCtr x="237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P spid="10" grpId="0"/>
      <p:bldP spid="10"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Common Adoption Patterns</a:t>
            </a:r>
          </a:p>
        </p:txBody>
      </p:sp>
      <p:sp>
        <p:nvSpPr>
          <p:cNvPr id="4" name="Content Placeholder 3"/>
          <p:cNvSpPr>
            <a:spLocks noGrp="1"/>
          </p:cNvSpPr>
          <p:nvPr>
            <p:ph sz="half" idx="12"/>
          </p:nvPr>
        </p:nvSpPr>
        <p:spPr>
          <a:xfrm>
            <a:off x="663043" y="1641914"/>
            <a:ext cx="4038600" cy="2579617"/>
          </a:xfrm>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Ease </a:t>
            </a:r>
            <a:r>
              <a:rPr lang="en-US"/>
              <a:t>of Manageability</a:t>
            </a:r>
            <a:endParaRPr lang="en-US" dirty="0"/>
          </a:p>
          <a:p>
            <a:pPr marL="342900" indent="-342900">
              <a:buFont typeface="Arial" panose="020B0604020202020204" pitchFamily="34" charset="0"/>
              <a:buChar char="•"/>
            </a:pPr>
            <a:r>
              <a:rPr lang="en-US" dirty="0"/>
              <a:t>TCO</a:t>
            </a:r>
          </a:p>
          <a:p>
            <a:pPr marL="342900" indent="-342900">
              <a:buFont typeface="Arial" panose="020B0604020202020204" pitchFamily="34" charset="0"/>
              <a:buChar char="•"/>
            </a:pPr>
            <a:r>
              <a:rPr lang="en-US" dirty="0"/>
              <a:t>Fully Supported</a:t>
            </a:r>
          </a:p>
          <a:p>
            <a:pPr marL="342900" indent="-342900">
              <a:buFont typeface="Arial" panose="020B0604020202020204" pitchFamily="34" charset="0"/>
              <a:buChar char="•"/>
            </a:pPr>
            <a:endParaRPr lang="en-US" dirty="0"/>
          </a:p>
        </p:txBody>
      </p:sp>
      <p:sp>
        <p:nvSpPr>
          <p:cNvPr id="3" name="Content Placeholder 2"/>
          <p:cNvSpPr>
            <a:spLocks noGrp="1"/>
          </p:cNvSpPr>
          <p:nvPr>
            <p:ph sz="half" idx="11"/>
          </p:nvPr>
        </p:nvSpPr>
        <p:spPr>
          <a:xfrm>
            <a:off x="663043" y="1161502"/>
            <a:ext cx="4035226" cy="380863"/>
          </a:xfrm>
        </p:spPr>
        <p:txBody>
          <a:bodyPr/>
          <a:lstStyle/>
          <a:p>
            <a:r>
              <a:rPr lang="en-US" dirty="0"/>
              <a:t>NoSQL </a:t>
            </a:r>
            <a:r>
              <a:rPr lang="en-US"/>
              <a:t>to DynamoDB</a:t>
            </a:r>
            <a:endParaRPr lang="en-US" dirty="0"/>
          </a:p>
        </p:txBody>
      </p:sp>
      <p:sp>
        <p:nvSpPr>
          <p:cNvPr id="10" name="Content Placeholder 9"/>
          <p:cNvSpPr>
            <a:spLocks noGrp="1"/>
          </p:cNvSpPr>
          <p:nvPr>
            <p:ph sz="half" idx="13"/>
          </p:nvPr>
        </p:nvSpPr>
        <p:spPr/>
        <p:txBody>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Developer Flexibility</a:t>
            </a:r>
          </a:p>
          <a:p>
            <a:pPr marL="342900" indent="-342900">
              <a:buFont typeface="Arial" panose="020B0604020202020204" pitchFamily="34" charset="0"/>
              <a:buChar char="•"/>
            </a:pPr>
            <a:r>
              <a:rPr lang="en-US" dirty="0"/>
              <a:t>Scale</a:t>
            </a:r>
          </a:p>
          <a:p>
            <a:pPr marL="342900" indent="-342900">
              <a:buFont typeface="Arial" panose="020B0604020202020204" pitchFamily="34" charset="0"/>
              <a:buChar char="•"/>
            </a:pPr>
            <a:r>
              <a:rPr lang="en-US" dirty="0"/>
              <a:t>Performance</a:t>
            </a:r>
          </a:p>
        </p:txBody>
      </p:sp>
      <p:sp>
        <p:nvSpPr>
          <p:cNvPr id="11" name="Content Placeholder 10"/>
          <p:cNvSpPr>
            <a:spLocks noGrp="1"/>
          </p:cNvSpPr>
          <p:nvPr>
            <p:ph sz="half" idx="14"/>
          </p:nvPr>
        </p:nvSpPr>
        <p:spPr/>
        <p:txBody>
          <a:bodyPr/>
          <a:lstStyle/>
          <a:p>
            <a:r>
              <a:rPr lang="en-US" dirty="0"/>
              <a:t>RDBMS </a:t>
            </a:r>
            <a:r>
              <a:rPr lang="en-US"/>
              <a:t>to DynamoDB</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592236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C53C7D4-663E-8C45-82C7-A0606E072F6F}"/>
              </a:ext>
            </a:extLst>
          </p:cNvPr>
          <p:cNvSpPr txBox="1">
            <a:spLocks/>
          </p:cNvSpPr>
          <p:nvPr/>
        </p:nvSpPr>
        <p:spPr>
          <a:xfrm>
            <a:off x="292608" y="977900"/>
            <a:ext cx="4170363" cy="3228975"/>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lvl="1" indent="0">
              <a:spcAft>
                <a:spcPts val="600"/>
              </a:spcAft>
              <a:buFont typeface="Arial"/>
              <a:buNone/>
            </a:pPr>
            <a:r>
              <a:rPr lang="en-US" dirty="0">
                <a:solidFill>
                  <a:schemeClr val="bg1"/>
                </a:solidFill>
              </a:rPr>
              <a:t>No Servers</a:t>
            </a:r>
          </a:p>
          <a:p>
            <a:pPr marL="457200" lvl="1" indent="0">
              <a:spcAft>
                <a:spcPts val="600"/>
              </a:spcAft>
              <a:buFont typeface="Arial"/>
              <a:buNone/>
            </a:pPr>
            <a:r>
              <a:rPr lang="en-US" dirty="0">
                <a:solidFill>
                  <a:schemeClr val="bg1"/>
                </a:solidFill>
              </a:rPr>
              <a:t>No Administration</a:t>
            </a:r>
          </a:p>
          <a:p>
            <a:pPr marL="457200" lvl="1" indent="0">
              <a:spcAft>
                <a:spcPts val="600"/>
              </a:spcAft>
              <a:buFont typeface="Arial"/>
              <a:buNone/>
            </a:pPr>
            <a:r>
              <a:rPr lang="en-US" dirty="0">
                <a:solidFill>
                  <a:schemeClr val="bg1"/>
                </a:solidFill>
              </a:rPr>
              <a:t>Highly Available</a:t>
            </a:r>
          </a:p>
          <a:p>
            <a:pPr marL="457200" lvl="1" indent="0">
              <a:spcAft>
                <a:spcPts val="600"/>
              </a:spcAft>
              <a:buFont typeface="Arial"/>
              <a:buNone/>
            </a:pPr>
            <a:r>
              <a:rPr lang="en-US" dirty="0">
                <a:solidFill>
                  <a:schemeClr val="bg1"/>
                </a:solidFill>
              </a:rPr>
              <a:t>All AWS Regions</a:t>
            </a:r>
          </a:p>
          <a:p>
            <a:pPr marL="457200" lvl="1" indent="0">
              <a:spcAft>
                <a:spcPts val="600"/>
              </a:spcAft>
              <a:buFont typeface="Arial"/>
              <a:buNone/>
            </a:pPr>
            <a:r>
              <a:rPr lang="en-US" dirty="0">
                <a:solidFill>
                  <a:schemeClr val="bg1"/>
                </a:solidFill>
              </a:rPr>
              <a:t>Extreme Scale</a:t>
            </a:r>
          </a:p>
          <a:p>
            <a:pPr marL="457200" lvl="1" indent="0">
              <a:spcAft>
                <a:spcPts val="600"/>
              </a:spcAft>
              <a:buFont typeface="Arial"/>
              <a:buNone/>
            </a:pPr>
            <a:r>
              <a:rPr lang="en-US" dirty="0">
                <a:solidFill>
                  <a:schemeClr val="bg1"/>
                </a:solidFill>
              </a:rPr>
              <a:t>Consistent Performance</a:t>
            </a:r>
          </a:p>
          <a:p>
            <a:pPr marL="457200" lvl="1" indent="0">
              <a:spcAft>
                <a:spcPts val="600"/>
              </a:spcAft>
              <a:buFont typeface="Arial"/>
              <a:buNone/>
            </a:pPr>
            <a:r>
              <a:rPr lang="en-US" dirty="0">
                <a:solidFill>
                  <a:schemeClr val="bg1"/>
                </a:solidFill>
              </a:rPr>
              <a:t>AWS Lambda Integration</a:t>
            </a:r>
          </a:p>
        </p:txBody>
      </p:sp>
      <p:sp>
        <p:nvSpPr>
          <p:cNvPr id="3" name="Title 1">
            <a:extLst>
              <a:ext uri="{FF2B5EF4-FFF2-40B4-BE49-F238E27FC236}">
                <a16:creationId xmlns:a16="http://schemas.microsoft.com/office/drawing/2014/main" id="{562A0BC4-B6DA-4C4B-8B66-9C5C4D900A17}"/>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a:solidFill>
                  <a:srgbClr val="FFFFFF"/>
                </a:solidFill>
              </a:rPr>
              <a:t>DynamoDB</a:t>
            </a:r>
            <a:r>
              <a:rPr lang="en-US">
                <a:solidFill>
                  <a:schemeClr val="bg1"/>
                </a:solidFill>
              </a:rPr>
              <a:t> </a:t>
            </a:r>
            <a:r>
              <a:rPr lang="en-US">
                <a:solidFill>
                  <a:srgbClr val="FFFFFF"/>
                </a:solidFill>
              </a:rPr>
              <a:t>&amp;</a:t>
            </a:r>
            <a:r>
              <a:rPr lang="en-US">
                <a:solidFill>
                  <a:schemeClr val="bg1"/>
                </a:solidFill>
              </a:rPr>
              <a:t> </a:t>
            </a:r>
            <a:r>
              <a:rPr lang="en-US" dirty="0">
                <a:solidFill>
                  <a:schemeClr val="bg1"/>
                </a:solidFill>
              </a:rPr>
              <a:t>Serverless</a:t>
            </a:r>
          </a:p>
        </p:txBody>
      </p:sp>
      <p:pic>
        <p:nvPicPr>
          <p:cNvPr id="4" name="Picture 3">
            <a:extLst>
              <a:ext uri="{FF2B5EF4-FFF2-40B4-BE49-F238E27FC236}">
                <a16:creationId xmlns:a16="http://schemas.microsoft.com/office/drawing/2014/main" id="{5DBA0224-8DFC-0346-8A8A-67C3C591DC6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8" y="1051135"/>
            <a:ext cx="233687" cy="243527"/>
          </a:xfrm>
          <a:prstGeom prst="rect">
            <a:avLst/>
          </a:prstGeom>
        </p:spPr>
      </p:pic>
      <p:pic>
        <p:nvPicPr>
          <p:cNvPr id="5" name="Picture 4">
            <a:extLst>
              <a:ext uri="{FF2B5EF4-FFF2-40B4-BE49-F238E27FC236}">
                <a16:creationId xmlns:a16="http://schemas.microsoft.com/office/drawing/2014/main" id="{F04179B2-818C-9948-A127-43D2DED4CBD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7" y="1484551"/>
            <a:ext cx="233687" cy="243527"/>
          </a:xfrm>
          <a:prstGeom prst="rect">
            <a:avLst/>
          </a:prstGeom>
        </p:spPr>
      </p:pic>
      <p:pic>
        <p:nvPicPr>
          <p:cNvPr id="6" name="Picture 5">
            <a:extLst>
              <a:ext uri="{FF2B5EF4-FFF2-40B4-BE49-F238E27FC236}">
                <a16:creationId xmlns:a16="http://schemas.microsoft.com/office/drawing/2014/main" id="{6D037511-A8B9-DA4F-A91B-99C3529470E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7" y="1934619"/>
            <a:ext cx="233687" cy="243527"/>
          </a:xfrm>
          <a:prstGeom prst="rect">
            <a:avLst/>
          </a:prstGeom>
        </p:spPr>
      </p:pic>
      <p:pic>
        <p:nvPicPr>
          <p:cNvPr id="7" name="Picture 6">
            <a:extLst>
              <a:ext uri="{FF2B5EF4-FFF2-40B4-BE49-F238E27FC236}">
                <a16:creationId xmlns:a16="http://schemas.microsoft.com/office/drawing/2014/main" id="{68806592-275F-CC4E-B806-870DD2E861C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6" y="2385160"/>
            <a:ext cx="233687" cy="243527"/>
          </a:xfrm>
          <a:prstGeom prst="rect">
            <a:avLst/>
          </a:prstGeom>
        </p:spPr>
      </p:pic>
      <p:pic>
        <p:nvPicPr>
          <p:cNvPr id="8" name="Picture 7">
            <a:extLst>
              <a:ext uri="{FF2B5EF4-FFF2-40B4-BE49-F238E27FC236}">
                <a16:creationId xmlns:a16="http://schemas.microsoft.com/office/drawing/2014/main" id="{B78AAED6-5D7A-334F-95BC-687DB422505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6" y="2832119"/>
            <a:ext cx="233687" cy="243527"/>
          </a:xfrm>
          <a:prstGeom prst="rect">
            <a:avLst/>
          </a:prstGeom>
        </p:spPr>
      </p:pic>
      <p:pic>
        <p:nvPicPr>
          <p:cNvPr id="9" name="Picture 8">
            <a:extLst>
              <a:ext uri="{FF2B5EF4-FFF2-40B4-BE49-F238E27FC236}">
                <a16:creationId xmlns:a16="http://schemas.microsoft.com/office/drawing/2014/main" id="{96E03714-662A-074B-90DF-7831B88C4B7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6" y="3285769"/>
            <a:ext cx="233687" cy="243527"/>
          </a:xfrm>
          <a:prstGeom prst="rect">
            <a:avLst/>
          </a:prstGeom>
        </p:spPr>
      </p:pic>
      <p:pic>
        <p:nvPicPr>
          <p:cNvPr id="10" name="Picture 9">
            <a:extLst>
              <a:ext uri="{FF2B5EF4-FFF2-40B4-BE49-F238E27FC236}">
                <a16:creationId xmlns:a16="http://schemas.microsoft.com/office/drawing/2014/main" id="{067713DF-F426-1E4B-84BF-04672CB3B1E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93886" y="3722879"/>
            <a:ext cx="233687" cy="243527"/>
          </a:xfrm>
          <a:prstGeom prst="rect">
            <a:avLst/>
          </a:prstGeom>
        </p:spPr>
      </p:pic>
      <p:pic>
        <p:nvPicPr>
          <p:cNvPr id="11" name="Picture 10">
            <a:extLst>
              <a:ext uri="{FF2B5EF4-FFF2-40B4-BE49-F238E27FC236}">
                <a16:creationId xmlns:a16="http://schemas.microsoft.com/office/drawing/2014/main" id="{CFE35AC2-9934-A947-BB5E-E8BACA4448DB}"/>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66556" y1="41694" x2="47435" y2="32080"/>
                        <a14:foregroundMark x1="71286" y1="55450" x2="70553" y2="57354"/>
                        <a14:foregroundMark x1="35843" y1="62018" x2="34444" y2="65017"/>
                        <a14:foregroundMark x1="45570" y1="40076" x2="35110" y2="39695"/>
                        <a14:foregroundMark x1="70553" y1="53927" x2="70620" y2="54736"/>
                        <a14:backgroundMark x1="73484" y1="55021" x2="71486" y2="59020"/>
                        <a14:backgroundMark x1="70553" y1="59305" x2="64890" y2="61114"/>
                      </a14:backgroundRemoval>
                    </a14:imgEffect>
                  </a14:imgLayer>
                </a14:imgProps>
              </a:ext>
              <a:ext uri="{28A0092B-C50C-407E-A947-70E740481C1C}">
                <a14:useLocalDpi xmlns:a14="http://schemas.microsoft.com/office/drawing/2010/main"/>
              </a:ext>
            </a:extLst>
          </a:blip>
          <a:stretch>
            <a:fillRect/>
          </a:stretch>
        </p:blipFill>
        <p:spPr>
          <a:xfrm>
            <a:off x="5390546" y="541654"/>
            <a:ext cx="2722214" cy="3810374"/>
          </a:xfrm>
          <a:prstGeom prst="rect">
            <a:avLst/>
          </a:prstGeom>
        </p:spPr>
      </p:pic>
    </p:spTree>
    <p:extLst>
      <p:ext uri="{BB962C8B-B14F-4D97-AF65-F5344CB8AC3E}">
        <p14:creationId xmlns:p14="http://schemas.microsoft.com/office/powerpoint/2010/main" val="317959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FB8FF60D-78EC-BA47-9745-CEDE07CF4CA1}"/>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Migrate </a:t>
            </a:r>
            <a:r>
              <a:rPr lang="en-US">
                <a:solidFill>
                  <a:schemeClr val="bg1"/>
                </a:solidFill>
              </a:rPr>
              <a:t>to </a:t>
            </a:r>
            <a:r>
              <a:rPr lang="en-US">
                <a:solidFill>
                  <a:srgbClr val="FFFFFF"/>
                </a:solidFill>
              </a:rPr>
              <a:t>DynamoDB</a:t>
            </a:r>
            <a:r>
              <a:rPr lang="en-US">
                <a:solidFill>
                  <a:schemeClr val="bg1"/>
                </a:solidFill>
              </a:rPr>
              <a:t> using AWS </a:t>
            </a:r>
            <a:r>
              <a:rPr lang="en-US">
                <a:solidFill>
                  <a:srgbClr val="FFFFFF"/>
                </a:solidFill>
              </a:rPr>
              <a:t>DMS</a:t>
            </a:r>
            <a:endParaRPr lang="en-US" dirty="0">
              <a:solidFill>
                <a:srgbClr val="FFFFFF"/>
              </a:solidFill>
            </a:endParaRPr>
          </a:p>
        </p:txBody>
      </p:sp>
      <p:sp>
        <p:nvSpPr>
          <p:cNvPr id="3" name="Content Placeholder 42">
            <a:extLst>
              <a:ext uri="{FF2B5EF4-FFF2-40B4-BE49-F238E27FC236}">
                <a16:creationId xmlns:a16="http://schemas.microsoft.com/office/drawing/2014/main" id="{DA3B65CB-43AE-5B4D-9F20-4619F7E156BD}"/>
              </a:ext>
            </a:extLst>
          </p:cNvPr>
          <p:cNvSpPr txBox="1">
            <a:spLocks/>
          </p:cNvSpPr>
          <p:nvPr/>
        </p:nvSpPr>
        <p:spPr>
          <a:xfrm>
            <a:off x="6578600" y="1851025"/>
            <a:ext cx="2565400" cy="2068513"/>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r>
              <a:rPr lang="en-US" sz="2000" b="1" dirty="0">
                <a:solidFill>
                  <a:schemeClr val="bg1"/>
                </a:solidFill>
              </a:rPr>
              <a:t>Minimal downtime</a:t>
            </a:r>
          </a:p>
          <a:p>
            <a:pPr>
              <a:lnSpc>
                <a:spcPct val="150000"/>
              </a:lnSpc>
            </a:pPr>
            <a:r>
              <a:rPr lang="en-US" sz="2000" b="1" dirty="0">
                <a:solidFill>
                  <a:schemeClr val="bg1"/>
                </a:solidFill>
              </a:rPr>
              <a:t>Secure</a:t>
            </a:r>
          </a:p>
          <a:p>
            <a:pPr>
              <a:lnSpc>
                <a:spcPct val="150000"/>
              </a:lnSpc>
            </a:pPr>
            <a:r>
              <a:rPr lang="en-US" sz="2000" b="1" dirty="0">
                <a:solidFill>
                  <a:schemeClr val="bg1"/>
                </a:solidFill>
              </a:rPr>
              <a:t>Replication support</a:t>
            </a:r>
          </a:p>
        </p:txBody>
      </p:sp>
      <p:pic>
        <p:nvPicPr>
          <p:cNvPr id="4" name="Picture 3">
            <a:extLst>
              <a:ext uri="{FF2B5EF4-FFF2-40B4-BE49-F238E27FC236}">
                <a16:creationId xmlns:a16="http://schemas.microsoft.com/office/drawing/2014/main" id="{2EAAE4EE-76E4-684E-80F7-E59C4E03F8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8725" y="2367817"/>
            <a:ext cx="1166660" cy="152912"/>
          </a:xfrm>
          <a:prstGeom prst="rect">
            <a:avLst/>
          </a:prstGeom>
        </p:spPr>
      </p:pic>
      <p:pic>
        <p:nvPicPr>
          <p:cNvPr id="5" name="Picture 4">
            <a:extLst>
              <a:ext uri="{FF2B5EF4-FFF2-40B4-BE49-F238E27FC236}">
                <a16:creationId xmlns:a16="http://schemas.microsoft.com/office/drawing/2014/main" id="{01AB9EDC-E18E-EA48-ABAD-3DA375552B3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2658" y="2956637"/>
            <a:ext cx="1148913" cy="426001"/>
          </a:xfrm>
          <a:prstGeom prst="rect">
            <a:avLst/>
          </a:prstGeom>
          <a:solidFill>
            <a:schemeClr val="bg1"/>
          </a:solidFill>
        </p:spPr>
      </p:pic>
      <p:pic>
        <p:nvPicPr>
          <p:cNvPr id="6" name="Picture 5" descr="https://upload.wikimedia.org/wikipedia/en/3/3e/MariaDB_Logo_from_SkySQL_Ab.png">
            <a:extLst>
              <a:ext uri="{FF2B5EF4-FFF2-40B4-BE49-F238E27FC236}">
                <a16:creationId xmlns:a16="http://schemas.microsoft.com/office/drawing/2014/main" id="{613C1323-53B6-D44D-9C38-1FC7F68EB44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6117" y="3511388"/>
            <a:ext cx="774831" cy="39880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559DAC11-1AEC-2C46-BC50-E0A6734114E4}"/>
              </a:ext>
            </a:extLst>
          </p:cNvPr>
          <p:cNvGrpSpPr/>
          <p:nvPr/>
        </p:nvGrpSpPr>
        <p:grpSpPr>
          <a:xfrm>
            <a:off x="3589381" y="2229511"/>
            <a:ext cx="1533604" cy="1367162"/>
            <a:chOff x="3771320" y="1541584"/>
            <a:chExt cx="1533604" cy="1367162"/>
          </a:xfrm>
        </p:grpSpPr>
        <p:pic>
          <p:nvPicPr>
            <p:cNvPr id="8" name="Picture 2">
              <a:extLst>
                <a:ext uri="{FF2B5EF4-FFF2-40B4-BE49-F238E27FC236}">
                  <a16:creationId xmlns:a16="http://schemas.microsoft.com/office/drawing/2014/main" id="{B5744677-17E4-BA4E-8A25-59B51DC28ED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l="47420"/>
            <a:stretch/>
          </p:blipFill>
          <p:spPr bwMode="auto">
            <a:xfrm>
              <a:off x="3771320" y="1541584"/>
              <a:ext cx="1533604" cy="11589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00D821-8C81-634A-9B87-5B71D06C34EF}"/>
                </a:ext>
              </a:extLst>
            </p:cNvPr>
            <p:cNvSpPr txBox="1"/>
            <p:nvPr/>
          </p:nvSpPr>
          <p:spPr>
            <a:xfrm>
              <a:off x="4153561" y="2678176"/>
              <a:ext cx="769123" cy="230570"/>
            </a:xfrm>
            <a:prstGeom prst="rect">
              <a:avLst/>
            </a:prstGeom>
          </p:spPr>
          <p:txBody>
            <a:bodyPr vert="horz" lIns="0" tIns="0" rIns="0" bIns="0" rtlCol="0" anchor="ctr">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350" b="1">
                  <a:solidFill>
                    <a:schemeClr val="bg1"/>
                  </a:solidFill>
                  <a:latin typeface="Avenir Medium" charset="0"/>
                  <a:ea typeface="Avenir Medium" charset="0"/>
                  <a:cs typeface="Avenir Medium" charset="0"/>
                </a:rPr>
                <a:t>DMS</a:t>
              </a:r>
              <a:endParaRPr lang="en-AU" sz="1350" b="1" dirty="0">
                <a:solidFill>
                  <a:schemeClr val="bg1"/>
                </a:solidFill>
                <a:latin typeface="Avenir Medium" charset="0"/>
                <a:ea typeface="Avenir Medium" charset="0"/>
                <a:cs typeface="Avenir Medium" charset="0"/>
              </a:endParaRPr>
            </a:p>
          </p:txBody>
        </p:sp>
      </p:grpSp>
      <p:grpSp>
        <p:nvGrpSpPr>
          <p:cNvPr id="10" name="Group 9">
            <a:extLst>
              <a:ext uri="{FF2B5EF4-FFF2-40B4-BE49-F238E27FC236}">
                <a16:creationId xmlns:a16="http://schemas.microsoft.com/office/drawing/2014/main" id="{6B26D27F-135B-1948-830C-B296380F1048}"/>
              </a:ext>
            </a:extLst>
          </p:cNvPr>
          <p:cNvGrpSpPr/>
          <p:nvPr/>
        </p:nvGrpSpPr>
        <p:grpSpPr>
          <a:xfrm>
            <a:off x="5333621" y="2479256"/>
            <a:ext cx="1172667" cy="1011368"/>
            <a:chOff x="5333621" y="2479256"/>
            <a:chExt cx="1172667" cy="1011368"/>
          </a:xfrm>
        </p:grpSpPr>
        <p:pic>
          <p:nvPicPr>
            <p:cNvPr id="11" name="Picture 10">
              <a:extLst>
                <a:ext uri="{FF2B5EF4-FFF2-40B4-BE49-F238E27FC236}">
                  <a16:creationId xmlns:a16="http://schemas.microsoft.com/office/drawing/2014/main" id="{5102F778-C061-AA43-9863-4984F6E20E00}"/>
                </a:ext>
              </a:extLst>
            </p:cNvPr>
            <p:cNvPicPr>
              <a:picLocks noChangeAspect="1"/>
            </p:cNvPicPr>
            <p:nvPr/>
          </p:nvPicPr>
          <p:blipFill>
            <a:blip r:embed="rId7"/>
            <a:stretch>
              <a:fillRect/>
            </a:stretch>
          </p:blipFill>
          <p:spPr>
            <a:xfrm>
              <a:off x="5677107" y="2479256"/>
              <a:ext cx="490917" cy="560885"/>
            </a:xfrm>
            <a:prstGeom prst="rect">
              <a:avLst/>
            </a:prstGeom>
          </p:spPr>
        </p:pic>
        <p:sp>
          <p:nvSpPr>
            <p:cNvPr id="12" name="TextBox 11">
              <a:extLst>
                <a:ext uri="{FF2B5EF4-FFF2-40B4-BE49-F238E27FC236}">
                  <a16:creationId xmlns:a16="http://schemas.microsoft.com/office/drawing/2014/main" id="{82E08DFA-532B-6747-9D07-184743FA3A55}"/>
                </a:ext>
              </a:extLst>
            </p:cNvPr>
            <p:cNvSpPr txBox="1"/>
            <p:nvPr/>
          </p:nvSpPr>
          <p:spPr>
            <a:xfrm>
              <a:off x="5333621" y="3141416"/>
              <a:ext cx="1172667" cy="349208"/>
            </a:xfrm>
            <a:prstGeom prst="rect">
              <a:avLst/>
            </a:prstGeom>
          </p:spPr>
          <p:txBody>
            <a:bodyPr vert="horz" lIns="0" tIns="0" rIns="0" bIns="0" rtlCol="0" anchor="ctr">
              <a:no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400" b="1" dirty="0">
                  <a:solidFill>
                    <a:schemeClr val="bg1"/>
                  </a:solidFill>
                  <a:latin typeface="Avenir Medium" charset="0"/>
                  <a:ea typeface="Avenir Medium" charset="0"/>
                  <a:cs typeface="Avenir Medium" charset="0"/>
                </a:rPr>
                <a:t>Amazon </a:t>
              </a:r>
              <a:r>
                <a:rPr lang="en-AU" sz="1400" b="1" dirty="0" err="1">
                  <a:solidFill>
                    <a:schemeClr val="bg1"/>
                  </a:solidFill>
                  <a:latin typeface="Avenir Medium" charset="0"/>
                  <a:ea typeface="Avenir Medium" charset="0"/>
                  <a:cs typeface="Avenir Medium" charset="0"/>
                </a:rPr>
                <a:t>DynamoDB</a:t>
              </a:r>
              <a:endParaRPr lang="en-US" sz="1400" b="1" dirty="0">
                <a:solidFill>
                  <a:schemeClr val="bg1"/>
                </a:solidFill>
                <a:latin typeface="Avenir Medium" charset="0"/>
                <a:ea typeface="Avenir Medium" charset="0"/>
                <a:cs typeface="Avenir Medium" charset="0"/>
              </a:endParaRPr>
            </a:p>
          </p:txBody>
        </p:sp>
      </p:grpSp>
      <p:sp>
        <p:nvSpPr>
          <p:cNvPr id="13" name="TextBox 12">
            <a:extLst>
              <a:ext uri="{FF2B5EF4-FFF2-40B4-BE49-F238E27FC236}">
                <a16:creationId xmlns:a16="http://schemas.microsoft.com/office/drawing/2014/main" id="{3CC0B08D-C76A-D544-9A58-6243D402E5D4}"/>
              </a:ext>
            </a:extLst>
          </p:cNvPr>
          <p:cNvSpPr txBox="1"/>
          <p:nvPr/>
        </p:nvSpPr>
        <p:spPr>
          <a:xfrm>
            <a:off x="223717" y="1982890"/>
            <a:ext cx="2182008" cy="307777"/>
          </a:xfrm>
          <a:prstGeom prst="rect">
            <a:avLst/>
          </a:prstGeom>
          <a:noFill/>
        </p:spPr>
        <p:txBody>
          <a:bodyPr wrap="none" rtlCol="0">
            <a:spAutoFit/>
          </a:bodyPr>
          <a:lstStyle/>
          <a:p>
            <a:r>
              <a:rPr lang="en-US" sz="1400" b="1" u="sng" dirty="0">
                <a:solidFill>
                  <a:schemeClr val="bg1"/>
                </a:solidFill>
              </a:rPr>
              <a:t>2. Relational Databases</a:t>
            </a:r>
          </a:p>
        </p:txBody>
      </p:sp>
      <p:sp>
        <p:nvSpPr>
          <p:cNvPr id="14" name="TextBox 13">
            <a:extLst>
              <a:ext uri="{FF2B5EF4-FFF2-40B4-BE49-F238E27FC236}">
                <a16:creationId xmlns:a16="http://schemas.microsoft.com/office/drawing/2014/main" id="{A3706C9D-57CE-F942-9F7C-9983850F9AAA}"/>
              </a:ext>
            </a:extLst>
          </p:cNvPr>
          <p:cNvSpPr txBox="1"/>
          <p:nvPr/>
        </p:nvSpPr>
        <p:spPr>
          <a:xfrm>
            <a:off x="223717" y="979205"/>
            <a:ext cx="2589170" cy="307777"/>
          </a:xfrm>
          <a:prstGeom prst="rect">
            <a:avLst/>
          </a:prstGeom>
          <a:noFill/>
        </p:spPr>
        <p:txBody>
          <a:bodyPr wrap="none" rtlCol="0">
            <a:spAutoFit/>
          </a:bodyPr>
          <a:lstStyle/>
          <a:p>
            <a:r>
              <a:rPr lang="en-US" sz="1400" b="1" u="sng" dirty="0">
                <a:solidFill>
                  <a:schemeClr val="bg1"/>
                </a:solidFill>
              </a:rPr>
              <a:t>1. Non-Relational Databases</a:t>
            </a:r>
          </a:p>
        </p:txBody>
      </p:sp>
      <p:sp>
        <p:nvSpPr>
          <p:cNvPr id="15" name="TextBox 14">
            <a:extLst>
              <a:ext uri="{FF2B5EF4-FFF2-40B4-BE49-F238E27FC236}">
                <a16:creationId xmlns:a16="http://schemas.microsoft.com/office/drawing/2014/main" id="{E4EA72AE-0A39-7B4A-800A-72E6C80C4466}"/>
              </a:ext>
            </a:extLst>
          </p:cNvPr>
          <p:cNvSpPr txBox="1"/>
          <p:nvPr/>
        </p:nvSpPr>
        <p:spPr>
          <a:xfrm>
            <a:off x="223717" y="3990409"/>
            <a:ext cx="1596912" cy="307777"/>
          </a:xfrm>
          <a:prstGeom prst="rect">
            <a:avLst/>
          </a:prstGeom>
          <a:noFill/>
        </p:spPr>
        <p:txBody>
          <a:bodyPr wrap="none" rtlCol="0">
            <a:spAutoFit/>
          </a:bodyPr>
          <a:lstStyle/>
          <a:p>
            <a:r>
              <a:rPr lang="en-US" sz="1400" b="1" u="sng" dirty="0">
                <a:solidFill>
                  <a:schemeClr val="bg1"/>
                </a:solidFill>
              </a:rPr>
              <a:t>3. Other sources</a:t>
            </a:r>
          </a:p>
        </p:txBody>
      </p:sp>
      <p:grpSp>
        <p:nvGrpSpPr>
          <p:cNvPr id="16" name="Group 15">
            <a:extLst>
              <a:ext uri="{FF2B5EF4-FFF2-40B4-BE49-F238E27FC236}">
                <a16:creationId xmlns:a16="http://schemas.microsoft.com/office/drawing/2014/main" id="{AA5A29C8-E7B3-D849-8ACB-DBC441A049FE}"/>
              </a:ext>
            </a:extLst>
          </p:cNvPr>
          <p:cNvGrpSpPr/>
          <p:nvPr/>
        </p:nvGrpSpPr>
        <p:grpSpPr>
          <a:xfrm>
            <a:off x="1567437" y="4240561"/>
            <a:ext cx="962522" cy="644465"/>
            <a:chOff x="3392291" y="1278492"/>
            <a:chExt cx="1283362" cy="859286"/>
          </a:xfrm>
        </p:grpSpPr>
        <p:pic>
          <p:nvPicPr>
            <p:cNvPr id="17" name="Picture 16">
              <a:extLst>
                <a:ext uri="{FF2B5EF4-FFF2-40B4-BE49-F238E27FC236}">
                  <a16:creationId xmlns:a16="http://schemas.microsoft.com/office/drawing/2014/main" id="{8713AA27-C857-AA44-A45A-123A39A3F992}"/>
                </a:ext>
              </a:extLst>
            </p:cNvPr>
            <p:cNvPicPr>
              <a:picLocks noChangeAspect="1"/>
            </p:cNvPicPr>
            <p:nvPr/>
          </p:nvPicPr>
          <p:blipFill>
            <a:blip r:embed="rId8"/>
            <a:stretch>
              <a:fillRect/>
            </a:stretch>
          </p:blipFill>
          <p:spPr>
            <a:xfrm>
              <a:off x="3832804" y="1278492"/>
              <a:ext cx="402336" cy="496500"/>
            </a:xfrm>
            <a:prstGeom prst="rect">
              <a:avLst/>
            </a:prstGeom>
          </p:spPr>
        </p:pic>
        <p:sp>
          <p:nvSpPr>
            <p:cNvPr id="18" name="TextBox 17">
              <a:extLst>
                <a:ext uri="{FF2B5EF4-FFF2-40B4-BE49-F238E27FC236}">
                  <a16:creationId xmlns:a16="http://schemas.microsoft.com/office/drawing/2014/main" id="{D91F2F81-3775-104B-94FA-DFA351F9A5EF}"/>
                </a:ext>
              </a:extLst>
            </p:cNvPr>
            <p:cNvSpPr txBox="1"/>
            <p:nvPr/>
          </p:nvSpPr>
          <p:spPr>
            <a:xfrm>
              <a:off x="3392291" y="1830352"/>
              <a:ext cx="1283362" cy="307426"/>
            </a:xfrm>
            <a:prstGeom prst="rect">
              <a:avLst/>
            </a:prstGeom>
          </p:spPr>
          <p:txBody>
            <a:bodyPr vert="horz" lIns="0" tIns="0" rIns="0" bIns="0" rtlCol="0" anchor="ctr">
              <a:normAutofit/>
            </a:bodyPr>
            <a:lstStyle>
              <a:defPPr>
                <a:defRPr lang="en-US"/>
              </a:defPPr>
              <a:lvl1pPr algn="ctr" defTabSz="914400">
                <a:spcBef>
                  <a:spcPct val="0"/>
                </a:spcBef>
                <a:buNone/>
                <a:defRPr>
                  <a:solidFill>
                    <a:srgbClr val="BFBFBF"/>
                  </a:solidFill>
                  <a:latin typeface="+mj-lt"/>
                  <a:ea typeface="+mj-ea"/>
                  <a:cs typeface="+mj-cs"/>
                </a:defRPr>
              </a:lvl1pPr>
            </a:lstStyle>
            <a:p>
              <a:r>
                <a:rPr lang="en-AU" sz="1050" b="1" dirty="0">
                  <a:solidFill>
                    <a:schemeClr val="bg1"/>
                  </a:solidFill>
                  <a:latin typeface="Avenir Medium" charset="0"/>
                  <a:ea typeface="Avenir Medium" charset="0"/>
                  <a:cs typeface="Avenir Medium" charset="0"/>
                </a:rPr>
                <a:t>Amazon S3 </a:t>
              </a:r>
            </a:p>
          </p:txBody>
        </p:sp>
      </p:grpSp>
      <p:cxnSp>
        <p:nvCxnSpPr>
          <p:cNvPr id="19" name="Straight Arrow Connector 18">
            <a:extLst>
              <a:ext uri="{FF2B5EF4-FFF2-40B4-BE49-F238E27FC236}">
                <a16:creationId xmlns:a16="http://schemas.microsoft.com/office/drawing/2014/main" id="{75388BBC-32B8-DD43-B1D0-DC71EAF43EEA}"/>
              </a:ext>
            </a:extLst>
          </p:cNvPr>
          <p:cNvCxnSpPr/>
          <p:nvPr/>
        </p:nvCxnSpPr>
        <p:spPr>
          <a:xfrm>
            <a:off x="2155555" y="1734216"/>
            <a:ext cx="1404798" cy="77657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E74BBA4D-EB91-864E-B580-BCB2F4912662}"/>
              </a:ext>
            </a:extLst>
          </p:cNvPr>
          <p:cNvCxnSpPr>
            <a:cxnSpLocks/>
          </p:cNvCxnSpPr>
          <p:nvPr/>
        </p:nvCxnSpPr>
        <p:spPr>
          <a:xfrm>
            <a:off x="2222159" y="2461299"/>
            <a:ext cx="1338194" cy="34771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6CEAF77-2932-2B46-B84F-4BE1D1590AA0}"/>
              </a:ext>
            </a:extLst>
          </p:cNvPr>
          <p:cNvCxnSpPr/>
          <p:nvPr/>
        </p:nvCxnSpPr>
        <p:spPr>
          <a:xfrm flipV="1">
            <a:off x="2038296" y="3034682"/>
            <a:ext cx="1517651" cy="69672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BCE08E1-3A09-694F-AECA-A535528BF617}"/>
              </a:ext>
            </a:extLst>
          </p:cNvPr>
          <p:cNvCxnSpPr/>
          <p:nvPr/>
        </p:nvCxnSpPr>
        <p:spPr>
          <a:xfrm flipV="1">
            <a:off x="2432102" y="3329784"/>
            <a:ext cx="1189004" cy="895083"/>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961B593-9340-154F-A24C-20C7AE390FF5}"/>
              </a:ext>
            </a:extLst>
          </p:cNvPr>
          <p:cNvCxnSpPr>
            <a:stCxn id="8" idx="3"/>
          </p:cNvCxnSpPr>
          <p:nvPr/>
        </p:nvCxnSpPr>
        <p:spPr>
          <a:xfrm>
            <a:off x="5122985" y="2809010"/>
            <a:ext cx="500548"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25" name="Picture 24">
            <a:extLst>
              <a:ext uri="{FF2B5EF4-FFF2-40B4-BE49-F238E27FC236}">
                <a16:creationId xmlns:a16="http://schemas.microsoft.com/office/drawing/2014/main" id="{5316D527-9691-A949-833F-058D6534421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54243" y="3462850"/>
            <a:ext cx="881408" cy="456688"/>
          </a:xfrm>
          <a:prstGeom prst="rect">
            <a:avLst/>
          </a:prstGeom>
        </p:spPr>
      </p:pic>
      <p:pic>
        <p:nvPicPr>
          <p:cNvPr id="26" name="Picture 25">
            <a:extLst>
              <a:ext uri="{FF2B5EF4-FFF2-40B4-BE49-F238E27FC236}">
                <a16:creationId xmlns:a16="http://schemas.microsoft.com/office/drawing/2014/main" id="{E4EA402F-6E7E-5145-A5F6-5430AE90E07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30583" y="2586707"/>
            <a:ext cx="533082" cy="533082"/>
          </a:xfrm>
          <a:prstGeom prst="rect">
            <a:avLst/>
          </a:prstGeom>
        </p:spPr>
      </p:pic>
      <p:pic>
        <p:nvPicPr>
          <p:cNvPr id="27" name="Picture 26">
            <a:extLst>
              <a:ext uri="{FF2B5EF4-FFF2-40B4-BE49-F238E27FC236}">
                <a16:creationId xmlns:a16="http://schemas.microsoft.com/office/drawing/2014/main" id="{470B10DE-CFC7-E849-83F8-99E19D7CAE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66669" y="2586707"/>
            <a:ext cx="1427758" cy="363611"/>
          </a:xfrm>
          <a:prstGeom prst="rect">
            <a:avLst/>
          </a:prstGeom>
          <a:solidFill>
            <a:schemeClr val="bg1"/>
          </a:solidFill>
        </p:spPr>
      </p:pic>
      <p:pic>
        <p:nvPicPr>
          <p:cNvPr id="28" name="Picture 27">
            <a:extLst>
              <a:ext uri="{FF2B5EF4-FFF2-40B4-BE49-F238E27FC236}">
                <a16:creationId xmlns:a16="http://schemas.microsoft.com/office/drawing/2014/main" id="{EE8BD817-4114-9047-B2F1-56F3D5B798B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67600" y="1350441"/>
            <a:ext cx="1644073" cy="445698"/>
          </a:xfrm>
          <a:prstGeom prst="rect">
            <a:avLst/>
          </a:prstGeom>
        </p:spPr>
      </p:pic>
    </p:spTree>
    <p:extLst>
      <p:ext uri="{BB962C8B-B14F-4D97-AF65-F5344CB8AC3E}">
        <p14:creationId xmlns:p14="http://schemas.microsoft.com/office/powerpoint/2010/main" val="374398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A765040-8F10-F644-8508-C562517E4FD1}"/>
              </a:ext>
            </a:extLst>
          </p:cNvPr>
          <p:cNvSpPr txBox="1">
            <a:spLocks/>
          </p:cNvSpPr>
          <p:nvPr/>
        </p:nvSpPr>
        <p:spPr>
          <a:xfrm>
            <a:off x="695325" y="977900"/>
            <a:ext cx="8448675" cy="323215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400" b="1">
                <a:solidFill>
                  <a:schemeClr val="bg1"/>
                </a:solidFill>
              </a:rPr>
              <a:t>Closing Thought</a:t>
            </a:r>
            <a:r>
              <a:rPr lang="mr-IN" sz="4400" b="1">
                <a:solidFill>
                  <a:schemeClr val="bg1"/>
                </a:solidFill>
              </a:rPr>
              <a:t>…</a:t>
            </a:r>
            <a:endParaRPr lang="en-US" sz="4400" b="1" dirty="0">
              <a:solidFill>
                <a:schemeClr val="bg1"/>
              </a:solidFill>
            </a:endParaRPr>
          </a:p>
        </p:txBody>
      </p:sp>
    </p:spTree>
    <p:extLst>
      <p:ext uri="{BB962C8B-B14F-4D97-AF65-F5344CB8AC3E}">
        <p14:creationId xmlns:p14="http://schemas.microsoft.com/office/powerpoint/2010/main" val="217390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4">
            <a:extLst>
              <a:ext uri="{FF2B5EF4-FFF2-40B4-BE49-F238E27FC236}">
                <a16:creationId xmlns:a16="http://schemas.microsoft.com/office/drawing/2014/main" id="{19848FA0-BD2D-A248-A640-F0CC32286AFA}"/>
              </a:ext>
            </a:extLst>
          </p:cNvPr>
          <p:cNvSpPr txBox="1">
            <a:spLocks/>
          </p:cNvSpPr>
          <p:nvPr/>
        </p:nvSpPr>
        <p:spPr>
          <a:xfrm>
            <a:off x="0" y="977900"/>
            <a:ext cx="4498975" cy="3228975"/>
          </a:xfrm>
          <a:prstGeom prst="rect">
            <a:avLst/>
          </a:prstGeom>
        </p:spPr>
        <p:txBody>
          <a:bodyPr vert="horz" lIns="91440" tIns="45720" rIns="91440" bIns="45720" rtlCol="0">
            <a:normAutofit lnSpcReduction="10000"/>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800" b="1" dirty="0">
                <a:solidFill>
                  <a:schemeClr val="bg1"/>
                </a:solidFill>
              </a:rPr>
              <a:t>Security</a:t>
            </a:r>
          </a:p>
          <a:p>
            <a:pPr marL="233363" lvl="1" indent="0">
              <a:buFont typeface="Arial"/>
              <a:buNone/>
            </a:pPr>
            <a:r>
              <a:rPr lang="en-US" sz="1600" dirty="0">
                <a:solidFill>
                  <a:schemeClr val="bg1"/>
                </a:solidFill>
              </a:rPr>
              <a:t>OS Patching</a:t>
            </a:r>
          </a:p>
          <a:p>
            <a:pPr marL="233363" lvl="1" indent="0">
              <a:buFont typeface="Arial"/>
              <a:buNone/>
            </a:pPr>
            <a:r>
              <a:rPr lang="en-US" sz="1600" dirty="0">
                <a:solidFill>
                  <a:schemeClr val="bg1"/>
                </a:solidFill>
              </a:rPr>
              <a:t>DB Patching</a:t>
            </a:r>
          </a:p>
          <a:p>
            <a:pPr marL="233363" lvl="1" indent="0">
              <a:buFont typeface="Arial"/>
              <a:buNone/>
            </a:pPr>
            <a:r>
              <a:rPr lang="en-US" sz="1600">
                <a:solidFill>
                  <a:schemeClr val="bg1"/>
                </a:solidFill>
              </a:rPr>
              <a:t>Access </a:t>
            </a:r>
            <a:r>
              <a:rPr lang="en-US" sz="1600">
                <a:solidFill>
                  <a:srgbClr val="FFFFFF"/>
                </a:solidFill>
              </a:rPr>
              <a:t>Control</a:t>
            </a:r>
            <a:endParaRPr lang="en-US" sz="1600" dirty="0">
              <a:solidFill>
                <a:srgbClr val="FFFFFF"/>
              </a:solidFill>
            </a:endParaRPr>
          </a:p>
          <a:p>
            <a:pPr marL="233363" lvl="1" indent="0">
              <a:buFont typeface="Arial"/>
              <a:buNone/>
            </a:pPr>
            <a:r>
              <a:rPr lang="en-US" sz="1600" dirty="0">
                <a:solidFill>
                  <a:schemeClr val="bg1"/>
                </a:solidFill>
              </a:rPr>
              <a:t>Audit </a:t>
            </a:r>
          </a:p>
          <a:p>
            <a:pPr marL="233363" lvl="1" indent="0">
              <a:buFont typeface="Arial"/>
              <a:buNone/>
            </a:pPr>
            <a:r>
              <a:rPr lang="en-US" sz="1600" dirty="0">
                <a:solidFill>
                  <a:schemeClr val="bg1"/>
                </a:solidFill>
              </a:rPr>
              <a:t>Encryption</a:t>
            </a:r>
          </a:p>
          <a:p>
            <a:pPr marL="233363" lvl="1" indent="0">
              <a:buFont typeface="Arial"/>
              <a:buNone/>
            </a:pPr>
            <a:r>
              <a:rPr lang="en-US" sz="1600" dirty="0">
                <a:solidFill>
                  <a:schemeClr val="bg1"/>
                </a:solidFill>
              </a:rPr>
              <a:t>Compliance</a:t>
            </a:r>
          </a:p>
          <a:p>
            <a:endParaRPr lang="en-US" sz="800" dirty="0">
              <a:solidFill>
                <a:schemeClr val="bg1"/>
              </a:solidFill>
            </a:endParaRPr>
          </a:p>
          <a:p>
            <a:r>
              <a:rPr lang="en-US" sz="1800" b="1" dirty="0">
                <a:solidFill>
                  <a:schemeClr val="bg1"/>
                </a:solidFill>
              </a:rPr>
              <a:t>Durability</a:t>
            </a:r>
          </a:p>
          <a:p>
            <a:pPr marL="233363" lvl="1" indent="0">
              <a:buFont typeface="Arial"/>
              <a:buNone/>
            </a:pPr>
            <a:r>
              <a:rPr lang="en-US" sz="1400" dirty="0">
                <a:solidFill>
                  <a:schemeClr val="bg1"/>
                </a:solidFill>
              </a:rPr>
              <a:t>Sustain server, rack, </a:t>
            </a:r>
            <a:r>
              <a:rPr lang="en-US" sz="1400">
                <a:solidFill>
                  <a:schemeClr val="bg1"/>
                </a:solidFill>
              </a:rPr>
              <a:t>and </a:t>
            </a:r>
            <a:r>
              <a:rPr lang="en-US" sz="1400">
                <a:solidFill>
                  <a:srgbClr val="FFFFFF"/>
                </a:solidFill>
              </a:rPr>
              <a:t>datacenter</a:t>
            </a:r>
            <a:r>
              <a:rPr lang="en-US" sz="1400">
                <a:solidFill>
                  <a:schemeClr val="bg1"/>
                </a:solidFill>
              </a:rPr>
              <a:t> </a:t>
            </a:r>
            <a:r>
              <a:rPr lang="en-US" sz="1400">
                <a:solidFill>
                  <a:srgbClr val="FFFFFF"/>
                </a:solidFill>
              </a:rPr>
              <a:t>outages</a:t>
            </a:r>
            <a:endParaRPr lang="en-US" sz="1400" dirty="0">
              <a:solidFill>
                <a:srgbClr val="FFFFFF"/>
              </a:solidFill>
            </a:endParaRPr>
          </a:p>
          <a:p>
            <a:pPr marL="233363" lvl="1" indent="0">
              <a:buFont typeface="Arial"/>
              <a:buNone/>
            </a:pPr>
            <a:r>
              <a:rPr lang="en-US" sz="1400" dirty="0">
                <a:solidFill>
                  <a:schemeClr val="bg1"/>
                </a:solidFill>
              </a:rPr>
              <a:t>Re-replicate data quickly </a:t>
            </a:r>
            <a:r>
              <a:rPr lang="en-US" sz="1400">
                <a:solidFill>
                  <a:schemeClr val="bg1"/>
                </a:solidFill>
              </a:rPr>
              <a:t>upon </a:t>
            </a:r>
            <a:r>
              <a:rPr lang="en-US" sz="1400">
                <a:solidFill>
                  <a:srgbClr val="FFFFFF"/>
                </a:solidFill>
              </a:rPr>
              <a:t>HW failure</a:t>
            </a:r>
            <a:endParaRPr lang="en-US" sz="1400" dirty="0">
              <a:solidFill>
                <a:srgbClr val="FFFFFF"/>
              </a:solidFill>
            </a:endParaRPr>
          </a:p>
          <a:p>
            <a:pPr marL="233363" lvl="1" indent="0">
              <a:buFont typeface="Arial"/>
              <a:buNone/>
            </a:pPr>
            <a:r>
              <a:rPr lang="en-US" sz="1400">
                <a:solidFill>
                  <a:schemeClr val="bg1"/>
                </a:solidFill>
              </a:rPr>
              <a:t>Manage </a:t>
            </a:r>
            <a:r>
              <a:rPr lang="en-US" sz="1400">
                <a:solidFill>
                  <a:srgbClr val="FFFFFF"/>
                </a:solidFill>
              </a:rPr>
              <a:t>backup</a:t>
            </a:r>
            <a:r>
              <a:rPr lang="en-US" sz="1400">
                <a:solidFill>
                  <a:schemeClr val="bg1"/>
                </a:solidFill>
              </a:rPr>
              <a:t> </a:t>
            </a:r>
            <a:r>
              <a:rPr lang="en-US" sz="1400">
                <a:solidFill>
                  <a:srgbClr val="FFFFFF"/>
                </a:solidFill>
              </a:rPr>
              <a:t>&amp;</a:t>
            </a:r>
            <a:r>
              <a:rPr lang="en-US" sz="1400">
                <a:solidFill>
                  <a:schemeClr val="bg1"/>
                </a:solidFill>
              </a:rPr>
              <a:t> </a:t>
            </a:r>
            <a:r>
              <a:rPr lang="en-US" sz="1400">
                <a:solidFill>
                  <a:srgbClr val="FFFFFF"/>
                </a:solidFill>
              </a:rPr>
              <a:t>restore</a:t>
            </a:r>
            <a:endParaRPr lang="en-US" sz="1400" dirty="0">
              <a:solidFill>
                <a:srgbClr val="FFFFFF"/>
              </a:solidFill>
            </a:endParaRPr>
          </a:p>
        </p:txBody>
      </p:sp>
      <p:sp>
        <p:nvSpPr>
          <p:cNvPr id="4" name="Content Placeholder 5">
            <a:extLst>
              <a:ext uri="{FF2B5EF4-FFF2-40B4-BE49-F238E27FC236}">
                <a16:creationId xmlns:a16="http://schemas.microsoft.com/office/drawing/2014/main" id="{F9B46D5E-F3E8-7C46-A008-89A2E3C7FAA3}"/>
              </a:ext>
            </a:extLst>
          </p:cNvPr>
          <p:cNvSpPr txBox="1">
            <a:spLocks/>
          </p:cNvSpPr>
          <p:nvPr/>
        </p:nvSpPr>
        <p:spPr>
          <a:xfrm>
            <a:off x="4930775" y="977900"/>
            <a:ext cx="4213225" cy="3232150"/>
          </a:xfrm>
          <a:prstGeom prst="rect">
            <a:avLst/>
          </a:prstGeom>
        </p:spPr>
        <p:txBody>
          <a:bodyPr vert="horz" lIns="91440" tIns="45720" rIns="91440" bIns="45720" rtlCol="0">
            <a:normAutofit fontScale="92500" lnSpcReduction="10000"/>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85750"/>
            <a:r>
              <a:rPr lang="en-US" sz="1800" b="1" dirty="0">
                <a:solidFill>
                  <a:schemeClr val="bg1"/>
                </a:solidFill>
              </a:rPr>
              <a:t>Availability</a:t>
            </a:r>
            <a:endParaRPr lang="en-US" sz="1600" b="1" dirty="0">
              <a:solidFill>
                <a:schemeClr val="bg1"/>
              </a:solidFill>
            </a:endParaRPr>
          </a:p>
          <a:p>
            <a:pPr marL="233363" lvl="1" indent="0">
              <a:buFont typeface="Arial"/>
              <a:buNone/>
            </a:pPr>
            <a:r>
              <a:rPr lang="en-US" sz="1400" dirty="0">
                <a:solidFill>
                  <a:schemeClr val="bg1"/>
                </a:solidFill>
              </a:rPr>
              <a:t>High Availability Configuration</a:t>
            </a:r>
          </a:p>
          <a:p>
            <a:pPr marL="233363" lvl="1" indent="0">
              <a:buFont typeface="Arial"/>
              <a:buNone/>
            </a:pPr>
            <a:r>
              <a:rPr lang="en-US" sz="1400" dirty="0">
                <a:solidFill>
                  <a:schemeClr val="bg1"/>
                </a:solidFill>
              </a:rPr>
              <a:t>Monitoring</a:t>
            </a:r>
          </a:p>
          <a:p>
            <a:pPr marL="233363" lvl="1" indent="0">
              <a:buFont typeface="Arial"/>
              <a:buNone/>
            </a:pPr>
            <a:r>
              <a:rPr lang="en-US" sz="1400" dirty="0">
                <a:solidFill>
                  <a:schemeClr val="bg1"/>
                </a:solidFill>
              </a:rPr>
              <a:t>Cross-region Replication</a:t>
            </a:r>
          </a:p>
          <a:p>
            <a:pPr indent="-285750"/>
            <a:endParaRPr lang="en-US" sz="400" b="1" dirty="0">
              <a:solidFill>
                <a:schemeClr val="bg1"/>
              </a:solidFill>
            </a:endParaRPr>
          </a:p>
          <a:p>
            <a:pPr indent="-285750"/>
            <a:r>
              <a:rPr lang="en-US" sz="1800" b="1" dirty="0">
                <a:solidFill>
                  <a:schemeClr val="bg1"/>
                </a:solidFill>
              </a:rPr>
              <a:t>Performance</a:t>
            </a:r>
            <a:endParaRPr lang="en-US" sz="1600" b="1" dirty="0">
              <a:solidFill>
                <a:schemeClr val="bg1"/>
              </a:solidFill>
            </a:endParaRPr>
          </a:p>
          <a:p>
            <a:pPr marL="233363" lvl="1" indent="0">
              <a:buFont typeface="Arial"/>
              <a:buNone/>
            </a:pPr>
            <a:r>
              <a:rPr lang="en-US" sz="1400" dirty="0">
                <a:solidFill>
                  <a:schemeClr val="bg1"/>
                </a:solidFill>
              </a:rPr>
              <a:t>Performance Tuning</a:t>
            </a:r>
          </a:p>
          <a:p>
            <a:pPr marL="233363" lvl="1" indent="0">
              <a:buFont typeface="Arial"/>
              <a:buNone/>
            </a:pPr>
            <a:r>
              <a:rPr lang="en-US" sz="1400" dirty="0">
                <a:solidFill>
                  <a:schemeClr val="bg1"/>
                </a:solidFill>
              </a:rPr>
              <a:t>Indexing</a:t>
            </a:r>
          </a:p>
          <a:p>
            <a:pPr marL="233363" lvl="1" indent="0">
              <a:buFont typeface="Arial"/>
              <a:buNone/>
            </a:pPr>
            <a:r>
              <a:rPr lang="en-US" sz="1400" dirty="0">
                <a:solidFill>
                  <a:schemeClr val="bg1"/>
                </a:solidFill>
              </a:rPr>
              <a:t>In-Memory Caching</a:t>
            </a:r>
          </a:p>
          <a:p>
            <a:pPr indent="-285750"/>
            <a:endParaRPr lang="en-US" sz="400" b="1" dirty="0">
              <a:solidFill>
                <a:schemeClr val="bg1"/>
              </a:solidFill>
            </a:endParaRPr>
          </a:p>
          <a:p>
            <a:pPr indent="-285750"/>
            <a:r>
              <a:rPr lang="en-US" sz="1800" b="1" dirty="0">
                <a:solidFill>
                  <a:schemeClr val="bg1"/>
                </a:solidFill>
              </a:rPr>
              <a:t>Scalability</a:t>
            </a:r>
            <a:endParaRPr lang="en-US" sz="1600" b="1" dirty="0">
              <a:solidFill>
                <a:schemeClr val="bg1"/>
              </a:solidFill>
            </a:endParaRPr>
          </a:p>
          <a:p>
            <a:pPr marL="233363" lvl="1" indent="0">
              <a:buFont typeface="Arial"/>
              <a:buNone/>
            </a:pPr>
            <a:r>
              <a:rPr lang="en-US" sz="1400" dirty="0">
                <a:solidFill>
                  <a:schemeClr val="bg1"/>
                </a:solidFill>
              </a:rPr>
              <a:t>Capacity Planning</a:t>
            </a:r>
          </a:p>
          <a:p>
            <a:pPr marL="233363" lvl="1" indent="0">
              <a:buFont typeface="Arial"/>
              <a:buNone/>
            </a:pPr>
            <a:r>
              <a:rPr lang="en-US" sz="1400">
                <a:solidFill>
                  <a:schemeClr val="bg1"/>
                </a:solidFill>
              </a:rPr>
              <a:t>Host </a:t>
            </a:r>
            <a:r>
              <a:rPr lang="en-US" sz="1400">
                <a:solidFill>
                  <a:srgbClr val="FFFFFF"/>
                </a:solidFill>
              </a:rPr>
              <a:t>Provisioning</a:t>
            </a:r>
            <a:endParaRPr lang="en-US" sz="1400" dirty="0">
              <a:solidFill>
                <a:srgbClr val="FFFFFF"/>
              </a:solidFill>
            </a:endParaRPr>
          </a:p>
          <a:p>
            <a:pPr marL="233363" lvl="1" indent="0">
              <a:buFont typeface="Arial"/>
              <a:buNone/>
            </a:pPr>
            <a:r>
              <a:rPr lang="en-US" sz="1400" dirty="0">
                <a:solidFill>
                  <a:schemeClr val="bg1"/>
                </a:solidFill>
              </a:rPr>
              <a:t>Host </a:t>
            </a:r>
            <a:r>
              <a:rPr lang="en-US" sz="1400">
                <a:solidFill>
                  <a:schemeClr val="bg1"/>
                </a:solidFill>
              </a:rPr>
              <a:t>Repair </a:t>
            </a:r>
            <a:r>
              <a:rPr lang="en-US" sz="1400">
                <a:solidFill>
                  <a:srgbClr val="FFFFFF"/>
                </a:solidFill>
              </a:rPr>
              <a:t>&amp;</a:t>
            </a:r>
            <a:r>
              <a:rPr lang="en-US" sz="1400">
                <a:solidFill>
                  <a:schemeClr val="bg1"/>
                </a:solidFill>
              </a:rPr>
              <a:t> </a:t>
            </a:r>
            <a:r>
              <a:rPr lang="en-US" sz="1400" dirty="0">
                <a:solidFill>
                  <a:schemeClr val="bg1"/>
                </a:solidFill>
              </a:rPr>
              <a:t>Retirement</a:t>
            </a:r>
          </a:p>
        </p:txBody>
      </p:sp>
      <p:sp>
        <p:nvSpPr>
          <p:cNvPr id="5" name="Title 3">
            <a:extLst>
              <a:ext uri="{FF2B5EF4-FFF2-40B4-BE49-F238E27FC236}">
                <a16:creationId xmlns:a16="http://schemas.microsoft.com/office/drawing/2014/main" id="{EED62236-FBF5-C14C-9BC0-D38241FAF46D}"/>
              </a:ext>
            </a:extLst>
          </p:cNvPr>
          <p:cNvSpPr txBox="1">
            <a:spLocks/>
          </p:cNvSpPr>
          <p:nvPr/>
        </p:nvSpPr>
        <p:spPr>
          <a:xfrm>
            <a:off x="695325" y="347663"/>
            <a:ext cx="8448675" cy="469900"/>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2800" b="1"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solidFill>
                  <a:schemeClr val="bg1"/>
                </a:solidFill>
              </a:rPr>
              <a:t>Think of all the other things you </a:t>
            </a:r>
            <a:r>
              <a:rPr lang="en-US">
                <a:solidFill>
                  <a:schemeClr val="bg1"/>
                </a:solidFill>
              </a:rPr>
              <a:t>can </a:t>
            </a:r>
            <a:r>
              <a:rPr lang="en-US">
                <a:solidFill>
                  <a:srgbClr val="FFFFFF"/>
                </a:solidFill>
              </a:rPr>
              <a:t>do</a:t>
            </a:r>
            <a:endParaRPr lang="en-US" dirty="0">
              <a:solidFill>
                <a:srgbClr val="FFFFFF"/>
              </a:solidFill>
            </a:endParaRPr>
          </a:p>
        </p:txBody>
      </p:sp>
      <p:pic>
        <p:nvPicPr>
          <p:cNvPr id="6" name="Picture 5">
            <a:extLst>
              <a:ext uri="{FF2B5EF4-FFF2-40B4-BE49-F238E27FC236}">
                <a16:creationId xmlns:a16="http://schemas.microsoft.com/office/drawing/2014/main" id="{A52EF411-C99B-B74A-A001-3955296E90AA}"/>
              </a:ext>
            </a:extLst>
          </p:cNvPr>
          <p:cNvPicPr>
            <a:picLocks noChangeAspect="1"/>
          </p:cNvPicPr>
          <p:nvPr/>
        </p:nvPicPr>
        <p:blipFill>
          <a:blip r:embed="rId3">
            <a:alphaModFix amt="85000"/>
          </a:blip>
          <a:stretch>
            <a:fillRect/>
          </a:stretch>
        </p:blipFill>
        <p:spPr>
          <a:xfrm>
            <a:off x="0" y="853823"/>
            <a:ext cx="9144000" cy="3506439"/>
          </a:xfrm>
          <a:prstGeom prst="rect">
            <a:avLst/>
          </a:prstGeom>
        </p:spPr>
      </p:pic>
      <p:sp>
        <p:nvSpPr>
          <p:cNvPr id="7" name="TextBox 6">
            <a:extLst>
              <a:ext uri="{FF2B5EF4-FFF2-40B4-BE49-F238E27FC236}">
                <a16:creationId xmlns:a16="http://schemas.microsoft.com/office/drawing/2014/main" id="{79479FD1-4C77-954D-8379-A8B9B767FEBB}"/>
              </a:ext>
            </a:extLst>
          </p:cNvPr>
          <p:cNvSpPr txBox="1"/>
          <p:nvPr/>
        </p:nvSpPr>
        <p:spPr>
          <a:xfrm>
            <a:off x="1588412" y="1398187"/>
            <a:ext cx="6047126" cy="2554545"/>
          </a:xfrm>
          <a:prstGeom prst="rect">
            <a:avLst/>
          </a:prstGeom>
          <a:noFill/>
        </p:spPr>
        <p:txBody>
          <a:bodyPr wrap="square" rtlCol="0">
            <a:spAutoFit/>
          </a:bodyPr>
          <a:lstStyle/>
          <a:p>
            <a:pPr algn="ctr"/>
            <a:r>
              <a:rPr lang="en-US" sz="4000" b="1" dirty="0">
                <a:solidFill>
                  <a:schemeClr val="bg1"/>
                </a:solidFill>
              </a:rPr>
              <a:t>If you let</a:t>
            </a:r>
          </a:p>
          <a:p>
            <a:pPr algn="ctr"/>
            <a:endParaRPr lang="en-US" sz="4000" b="1" dirty="0">
              <a:solidFill>
                <a:schemeClr val="bg1"/>
              </a:solidFill>
            </a:endParaRPr>
          </a:p>
          <a:p>
            <a:pPr algn="ctr"/>
            <a:endParaRPr lang="en-US" sz="4000" b="1" dirty="0">
              <a:solidFill>
                <a:schemeClr val="bg1"/>
              </a:solidFill>
            </a:endParaRPr>
          </a:p>
          <a:p>
            <a:pPr algn="ctr"/>
            <a:r>
              <a:rPr lang="en-US" sz="4000" b="1" dirty="0">
                <a:solidFill>
                  <a:schemeClr val="bg1"/>
                </a:solidFill>
              </a:rPr>
              <a:t>Manage this all </a:t>
            </a:r>
            <a:r>
              <a:rPr lang="en-US" sz="4000" b="1">
                <a:solidFill>
                  <a:schemeClr val="bg1"/>
                </a:solidFill>
              </a:rPr>
              <a:t>for </a:t>
            </a:r>
            <a:r>
              <a:rPr lang="en-US" sz="4000" b="1">
                <a:solidFill>
                  <a:srgbClr val="FFFFFF"/>
                </a:solidFill>
              </a:rPr>
              <a:t>you</a:t>
            </a:r>
            <a:endParaRPr lang="en-US" sz="4000" b="1" dirty="0">
              <a:solidFill>
                <a:srgbClr val="FFFFFF"/>
              </a:solidFill>
              <a:latin typeface="Arial" panose="020B0604020202020204" pitchFamily="34" charset="0"/>
            </a:endParaRPr>
          </a:p>
        </p:txBody>
      </p:sp>
    </p:spTree>
    <p:extLst>
      <p:ext uri="{BB962C8B-B14F-4D97-AF65-F5344CB8AC3E}">
        <p14:creationId xmlns:p14="http://schemas.microsoft.com/office/powerpoint/2010/main" val="306293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dissolv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dissolve">
                                      <p:cBhvr>
                                        <p:cTn id="36" dur="500"/>
                                        <p:tgtEl>
                                          <p:spTgt spid="3">
                                            <p:txEl>
                                              <p:pRg st="10" end="10"/>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dissolv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
                                            <p:txEl>
                                              <p:pRg st="0" end="0"/>
                                            </p:txEl>
                                          </p:spTgt>
                                        </p:tgtEl>
                                        <p:attrNameLst>
                                          <p:attrName>style.visibility</p:attrName>
                                        </p:attrNameLst>
                                      </p:cBhvr>
                                      <p:to>
                                        <p:strVal val="visible"/>
                                      </p:to>
                                    </p:set>
                                    <p:animEffect transition="in" filter="dissolve">
                                      <p:cBhvr>
                                        <p:cTn id="44" dur="500"/>
                                        <p:tgtEl>
                                          <p:spTgt spid="4">
                                            <p:txEl>
                                              <p:pRg st="0" end="0"/>
                                            </p:txEl>
                                          </p:spTgt>
                                        </p:tgtEl>
                                      </p:cBhvr>
                                    </p:animEffect>
                                  </p:childTnLst>
                                </p:cTn>
                              </p:par>
                              <p:par>
                                <p:cTn id="45" presetID="9" presetClass="entr" presetSubtype="0" fill="hold" nodeType="with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dissolve">
                                      <p:cBhvr>
                                        <p:cTn id="47" dur="500"/>
                                        <p:tgtEl>
                                          <p:spTgt spid="4">
                                            <p:txEl>
                                              <p:pRg st="1" end="1"/>
                                            </p:txEl>
                                          </p:spTgt>
                                        </p:tgtEl>
                                      </p:cBhvr>
                                    </p:animEffect>
                                  </p:childTnLst>
                                </p:cTn>
                              </p:par>
                              <p:par>
                                <p:cTn id="48" presetID="9"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dissolve">
                                      <p:cBhvr>
                                        <p:cTn id="50" dur="500"/>
                                        <p:tgtEl>
                                          <p:spTgt spid="4">
                                            <p:txEl>
                                              <p:pRg st="2" end="2"/>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4">
                                            <p:txEl>
                                              <p:pRg st="3" end="3"/>
                                            </p:txEl>
                                          </p:spTgt>
                                        </p:tgtEl>
                                        <p:attrNameLst>
                                          <p:attrName>style.visibility</p:attrName>
                                        </p:attrNameLst>
                                      </p:cBhvr>
                                      <p:to>
                                        <p:strVal val="visible"/>
                                      </p:to>
                                    </p:set>
                                    <p:animEffect transition="in" filter="dissolve">
                                      <p:cBhvr>
                                        <p:cTn id="53" dur="500"/>
                                        <p:tgtEl>
                                          <p:spTgt spid="4">
                                            <p:txEl>
                                              <p:pRg st="3" end="3"/>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
                                            <p:txEl>
                                              <p:pRg st="5" end="5"/>
                                            </p:txEl>
                                          </p:spTgt>
                                        </p:tgtEl>
                                        <p:attrNameLst>
                                          <p:attrName>style.visibility</p:attrName>
                                        </p:attrNameLst>
                                      </p:cBhvr>
                                      <p:to>
                                        <p:strVal val="visible"/>
                                      </p:to>
                                    </p:set>
                                    <p:animEffect transition="in" filter="dissolve">
                                      <p:cBhvr>
                                        <p:cTn id="58" dur="500"/>
                                        <p:tgtEl>
                                          <p:spTgt spid="4">
                                            <p:txEl>
                                              <p:pRg st="5" end="5"/>
                                            </p:txEl>
                                          </p:spTgt>
                                        </p:tgtEl>
                                      </p:cBhvr>
                                    </p:animEffect>
                                  </p:childTnLst>
                                </p:cTn>
                              </p:par>
                              <p:par>
                                <p:cTn id="59" presetID="9" presetClass="entr" presetSubtype="0" fill="hold" nodeType="withEffect">
                                  <p:stCondLst>
                                    <p:cond delay="0"/>
                                  </p:stCondLst>
                                  <p:childTnLst>
                                    <p:set>
                                      <p:cBhvr>
                                        <p:cTn id="60" dur="1" fill="hold">
                                          <p:stCondLst>
                                            <p:cond delay="0"/>
                                          </p:stCondLst>
                                        </p:cTn>
                                        <p:tgtEl>
                                          <p:spTgt spid="4">
                                            <p:txEl>
                                              <p:pRg st="6" end="6"/>
                                            </p:txEl>
                                          </p:spTgt>
                                        </p:tgtEl>
                                        <p:attrNameLst>
                                          <p:attrName>style.visibility</p:attrName>
                                        </p:attrNameLst>
                                      </p:cBhvr>
                                      <p:to>
                                        <p:strVal val="visible"/>
                                      </p:to>
                                    </p:set>
                                    <p:animEffect transition="in" filter="dissolve">
                                      <p:cBhvr>
                                        <p:cTn id="61" dur="500"/>
                                        <p:tgtEl>
                                          <p:spTgt spid="4">
                                            <p:txEl>
                                              <p:pRg st="6" end="6"/>
                                            </p:txEl>
                                          </p:spTgt>
                                        </p:tgtEl>
                                      </p:cBhvr>
                                    </p:animEffect>
                                  </p:childTnLst>
                                </p:cTn>
                              </p:par>
                              <p:par>
                                <p:cTn id="62" presetID="9" presetClass="entr" presetSubtype="0" fill="hold" nodeType="withEffect">
                                  <p:stCondLst>
                                    <p:cond delay="0"/>
                                  </p:stCondLst>
                                  <p:childTnLst>
                                    <p:set>
                                      <p:cBhvr>
                                        <p:cTn id="63" dur="1" fill="hold">
                                          <p:stCondLst>
                                            <p:cond delay="0"/>
                                          </p:stCondLst>
                                        </p:cTn>
                                        <p:tgtEl>
                                          <p:spTgt spid="4">
                                            <p:txEl>
                                              <p:pRg st="7" end="7"/>
                                            </p:txEl>
                                          </p:spTgt>
                                        </p:tgtEl>
                                        <p:attrNameLst>
                                          <p:attrName>style.visibility</p:attrName>
                                        </p:attrNameLst>
                                      </p:cBhvr>
                                      <p:to>
                                        <p:strVal val="visible"/>
                                      </p:to>
                                    </p:set>
                                    <p:animEffect transition="in" filter="dissolve">
                                      <p:cBhvr>
                                        <p:cTn id="64" dur="500"/>
                                        <p:tgtEl>
                                          <p:spTgt spid="4">
                                            <p:txEl>
                                              <p:pRg st="7" end="7"/>
                                            </p:txEl>
                                          </p:spTgt>
                                        </p:tgtEl>
                                      </p:cBhvr>
                                    </p:animEffect>
                                  </p:childTnLst>
                                </p:cTn>
                              </p:par>
                              <p:par>
                                <p:cTn id="65" presetID="9" presetClass="entr" presetSubtype="0" fill="hold" nodeType="withEffect">
                                  <p:stCondLst>
                                    <p:cond delay="0"/>
                                  </p:stCondLst>
                                  <p:childTnLst>
                                    <p:set>
                                      <p:cBhvr>
                                        <p:cTn id="66" dur="1" fill="hold">
                                          <p:stCondLst>
                                            <p:cond delay="0"/>
                                          </p:stCondLst>
                                        </p:cTn>
                                        <p:tgtEl>
                                          <p:spTgt spid="4">
                                            <p:txEl>
                                              <p:pRg st="8" end="8"/>
                                            </p:txEl>
                                          </p:spTgt>
                                        </p:tgtEl>
                                        <p:attrNameLst>
                                          <p:attrName>style.visibility</p:attrName>
                                        </p:attrNameLst>
                                      </p:cBhvr>
                                      <p:to>
                                        <p:strVal val="visible"/>
                                      </p:to>
                                    </p:set>
                                    <p:animEffect transition="in" filter="dissolve">
                                      <p:cBhvr>
                                        <p:cTn id="67" dur="500"/>
                                        <p:tgtEl>
                                          <p:spTgt spid="4">
                                            <p:txEl>
                                              <p:pRg st="8" end="8"/>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4">
                                            <p:txEl>
                                              <p:pRg st="10" end="10"/>
                                            </p:txEl>
                                          </p:spTgt>
                                        </p:tgtEl>
                                        <p:attrNameLst>
                                          <p:attrName>style.visibility</p:attrName>
                                        </p:attrNameLst>
                                      </p:cBhvr>
                                      <p:to>
                                        <p:strVal val="visible"/>
                                      </p:to>
                                    </p:set>
                                    <p:animEffect transition="in" filter="dissolve">
                                      <p:cBhvr>
                                        <p:cTn id="72" dur="500"/>
                                        <p:tgtEl>
                                          <p:spTgt spid="4">
                                            <p:txEl>
                                              <p:pRg st="10" end="10"/>
                                            </p:txEl>
                                          </p:spTgt>
                                        </p:tgtEl>
                                      </p:cBhvr>
                                    </p:animEffect>
                                  </p:childTnLst>
                                </p:cTn>
                              </p:par>
                              <p:par>
                                <p:cTn id="73" presetID="9" presetClass="entr" presetSubtype="0" fill="hold" nodeType="withEffect">
                                  <p:stCondLst>
                                    <p:cond delay="0"/>
                                  </p:stCondLst>
                                  <p:childTnLst>
                                    <p:set>
                                      <p:cBhvr>
                                        <p:cTn id="74" dur="1" fill="hold">
                                          <p:stCondLst>
                                            <p:cond delay="0"/>
                                          </p:stCondLst>
                                        </p:cTn>
                                        <p:tgtEl>
                                          <p:spTgt spid="4">
                                            <p:txEl>
                                              <p:pRg st="11" end="11"/>
                                            </p:txEl>
                                          </p:spTgt>
                                        </p:tgtEl>
                                        <p:attrNameLst>
                                          <p:attrName>style.visibility</p:attrName>
                                        </p:attrNameLst>
                                      </p:cBhvr>
                                      <p:to>
                                        <p:strVal val="visible"/>
                                      </p:to>
                                    </p:set>
                                    <p:animEffect transition="in" filter="dissolve">
                                      <p:cBhvr>
                                        <p:cTn id="75" dur="500"/>
                                        <p:tgtEl>
                                          <p:spTgt spid="4">
                                            <p:txEl>
                                              <p:pRg st="11" end="11"/>
                                            </p:txEl>
                                          </p:spTgt>
                                        </p:tgtEl>
                                      </p:cBhvr>
                                    </p:animEffect>
                                  </p:childTnLst>
                                </p:cTn>
                              </p:par>
                              <p:par>
                                <p:cTn id="76" presetID="9" presetClass="entr" presetSubtype="0" fill="hold" nodeType="withEffect">
                                  <p:stCondLst>
                                    <p:cond delay="0"/>
                                  </p:stCondLst>
                                  <p:childTnLst>
                                    <p:set>
                                      <p:cBhvr>
                                        <p:cTn id="77" dur="1" fill="hold">
                                          <p:stCondLst>
                                            <p:cond delay="0"/>
                                          </p:stCondLst>
                                        </p:cTn>
                                        <p:tgtEl>
                                          <p:spTgt spid="4">
                                            <p:txEl>
                                              <p:pRg st="12" end="12"/>
                                            </p:txEl>
                                          </p:spTgt>
                                        </p:tgtEl>
                                        <p:attrNameLst>
                                          <p:attrName>style.visibility</p:attrName>
                                        </p:attrNameLst>
                                      </p:cBhvr>
                                      <p:to>
                                        <p:strVal val="visible"/>
                                      </p:to>
                                    </p:set>
                                    <p:animEffect transition="in" filter="dissolve">
                                      <p:cBhvr>
                                        <p:cTn id="78" dur="500"/>
                                        <p:tgtEl>
                                          <p:spTgt spid="4">
                                            <p:txEl>
                                              <p:pRg st="12" end="12"/>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4">
                                            <p:txEl>
                                              <p:pRg st="13" end="13"/>
                                            </p:txEl>
                                          </p:spTgt>
                                        </p:tgtEl>
                                        <p:attrNameLst>
                                          <p:attrName>style.visibility</p:attrName>
                                        </p:attrNameLst>
                                      </p:cBhvr>
                                      <p:to>
                                        <p:strVal val="visible"/>
                                      </p:to>
                                    </p:set>
                                    <p:animEffect transition="in" filter="dissolve">
                                      <p:cBhvr>
                                        <p:cTn id="81" dur="500"/>
                                        <p:tgtEl>
                                          <p:spTgt spid="4">
                                            <p:txEl>
                                              <p:pRg st="13" end="13"/>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dissolve">
                                      <p:cBhvr>
                                        <p:cTn id="86" dur="2000"/>
                                        <p:tgtEl>
                                          <p:spTgt spid="6"/>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dissolve">
                                      <p:cBhvr>
                                        <p:cTn id="8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14">
            <a:extLst>
              <a:ext uri="{FF2B5EF4-FFF2-40B4-BE49-F238E27FC236}">
                <a16:creationId xmlns:a16="http://schemas.microsoft.com/office/drawing/2014/main" id="{9CF6D7F1-CDBB-BD4C-A750-8ED4ED559986}"/>
              </a:ext>
            </a:extLst>
          </p:cNvPr>
          <p:cNvSpPr txBox="1">
            <a:spLocks/>
          </p:cNvSpPr>
          <p:nvPr/>
        </p:nvSpPr>
        <p:spPr>
          <a:xfrm>
            <a:off x="1274196" y="2096862"/>
            <a:ext cx="5449433" cy="1732188"/>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4000" dirty="0">
                <a:solidFill>
                  <a:schemeClr val="bg1"/>
                </a:solidFill>
              </a:rPr>
              <a:t>THANK YOU!</a:t>
            </a:r>
          </a:p>
        </p:txBody>
      </p:sp>
    </p:spTree>
    <p:extLst>
      <p:ext uri="{BB962C8B-B14F-4D97-AF65-F5344CB8AC3E}">
        <p14:creationId xmlns:p14="http://schemas.microsoft.com/office/powerpoint/2010/main" val="3358254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Rounded Rectangle 25"/>
          <p:cNvSpPr/>
          <p:nvPr/>
        </p:nvSpPr>
        <p:spPr>
          <a:xfrm>
            <a:off x="171796" y="941138"/>
            <a:ext cx="8850284" cy="3671356"/>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274" y="3550895"/>
            <a:ext cx="1028246" cy="21658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7266" y="1333122"/>
            <a:ext cx="668263" cy="699587"/>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81143" y="997010"/>
            <a:ext cx="557506" cy="394993"/>
          </a:xfrm>
          <a:prstGeom prst="rect">
            <a:avLst/>
          </a:prstGeom>
        </p:spPr>
      </p:pic>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381" y="2228283"/>
            <a:ext cx="478032" cy="358525"/>
          </a:xfrm>
          <a:prstGeom prst="rect">
            <a:avLst/>
          </a:prstGeom>
        </p:spPr>
      </p:pic>
      <p:pic>
        <p:nvPicPr>
          <p:cNvPr id="11" name="Picture 2" descr="https://s-media-cache-ak0.pinimg.com/originals/ae/13/6a/ae136aa96679fff54cb2d039fadd770b.jp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956697" y="2212007"/>
            <a:ext cx="806399" cy="3451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86518" y="1649922"/>
            <a:ext cx="746756" cy="254776"/>
          </a:xfrm>
          <a:prstGeom prst="rect">
            <a:avLst/>
          </a:prstGeom>
        </p:spPr>
      </p:pic>
      <p:pic>
        <p:nvPicPr>
          <p:cNvPr id="13" name="Picture 2" descr="http://i.forbesimg.com/media/lists/companies/nordstrom_416x416.jp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2947690" y="1588721"/>
            <a:ext cx="1223446" cy="3058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dRoll-logo_rgb.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241490" y="1115881"/>
            <a:ext cx="635847" cy="143192"/>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258890" y="891054"/>
            <a:ext cx="981362" cy="656474"/>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300694" y="1584764"/>
            <a:ext cx="897755" cy="309819"/>
          </a:xfrm>
          <a:prstGeom prst="rect">
            <a:avLst/>
          </a:prstGeom>
        </p:spPr>
      </p:pic>
      <p:pic>
        <p:nvPicPr>
          <p:cNvPr id="17" name="Picture 1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669505" y="1507196"/>
            <a:ext cx="369749" cy="300931"/>
          </a:xfrm>
          <a:prstGeom prst="rect">
            <a:avLst/>
          </a:prstGeom>
        </p:spPr>
      </p:pic>
      <p:pic>
        <p:nvPicPr>
          <p:cNvPr id="2" name="Picture 1"/>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1993772" y="2831989"/>
            <a:ext cx="732248" cy="395501"/>
          </a:xfrm>
          <a:prstGeom prst="rect">
            <a:avLst/>
          </a:prstGeom>
        </p:spPr>
      </p:pic>
      <p:pic>
        <p:nvPicPr>
          <p:cNvPr id="18" name="Picture 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340675" y="2130003"/>
            <a:ext cx="437477" cy="500707"/>
          </a:xfrm>
          <a:prstGeom prst="rect">
            <a:avLst/>
          </a:prstGeom>
        </p:spPr>
      </p:pic>
      <p:pic>
        <p:nvPicPr>
          <p:cNvPr id="19" name="Picture 18"/>
          <p:cNvPicPr>
            <a:picLocks noChangeAspect="1"/>
          </p:cNvPicPr>
          <p:nvPr/>
        </p:nvPicPr>
        <p:blipFill rotWithShape="1">
          <a:blip r:embed="rId16" cstate="screen">
            <a:extLst>
              <a:ext uri="{28A0092B-C50C-407E-A947-70E740481C1C}">
                <a14:useLocalDpi xmlns:a14="http://schemas.microsoft.com/office/drawing/2010/main"/>
              </a:ext>
            </a:extLst>
          </a:blip>
          <a:srcRect/>
          <a:stretch/>
        </p:blipFill>
        <p:spPr>
          <a:xfrm>
            <a:off x="4169326" y="2113555"/>
            <a:ext cx="1160491" cy="461768"/>
          </a:xfrm>
          <a:prstGeom prst="rect">
            <a:avLst/>
          </a:prstGeom>
        </p:spPr>
      </p:pic>
      <p:pic>
        <p:nvPicPr>
          <p:cNvPr id="20" name="Picture 19"/>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513914" y="2852129"/>
            <a:ext cx="1134967" cy="378323"/>
          </a:xfrm>
          <a:prstGeom prst="rect">
            <a:avLst/>
          </a:prstGeom>
        </p:spPr>
      </p:pic>
      <p:pic>
        <p:nvPicPr>
          <p:cNvPr id="22" name="Picture 21"/>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1892544" y="3543684"/>
            <a:ext cx="934705" cy="272809"/>
          </a:xfrm>
          <a:prstGeom prst="rect">
            <a:avLst/>
          </a:prstGeom>
        </p:spPr>
      </p:pic>
      <p:pic>
        <p:nvPicPr>
          <p:cNvPr id="23" name="Picture 22"/>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274736" y="1063592"/>
            <a:ext cx="1159286" cy="203384"/>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675624" y="1622344"/>
            <a:ext cx="856678" cy="245266"/>
          </a:xfrm>
          <a:prstGeom prst="rect">
            <a:avLst/>
          </a:prstGeom>
        </p:spPr>
      </p:pic>
      <p:pic>
        <p:nvPicPr>
          <p:cNvPr id="25" name="Picture 2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426652" y="2219166"/>
            <a:ext cx="855454" cy="228349"/>
          </a:xfrm>
          <a:prstGeom prst="rect">
            <a:avLst/>
          </a:prstGeom>
        </p:spPr>
      </p:pic>
      <p:pic>
        <p:nvPicPr>
          <p:cNvPr id="4" name="Picture 3"/>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6814873" y="941138"/>
            <a:ext cx="578181" cy="369163"/>
          </a:xfrm>
          <a:prstGeom prst="rect">
            <a:avLst/>
          </a:prstGeom>
        </p:spPr>
      </p:pic>
      <p:pic>
        <p:nvPicPr>
          <p:cNvPr id="3" name="Picture 2"/>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726178" y="1071876"/>
            <a:ext cx="977133" cy="355837"/>
          </a:xfrm>
          <a:prstGeom prst="rect">
            <a:avLst/>
          </a:prstGeom>
        </p:spPr>
      </p:pic>
      <p:pic>
        <p:nvPicPr>
          <p:cNvPr id="29" name="Picture 28"/>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585543" y="1351591"/>
            <a:ext cx="1258402" cy="707128"/>
          </a:xfrm>
          <a:prstGeom prst="rect">
            <a:avLst/>
          </a:prstGeom>
        </p:spPr>
      </p:pic>
      <p:pic>
        <p:nvPicPr>
          <p:cNvPr id="30" name="Picture 29"/>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489254" y="2186438"/>
            <a:ext cx="1043048" cy="315128"/>
          </a:xfrm>
          <a:prstGeom prst="rect">
            <a:avLst/>
          </a:prstGeom>
        </p:spPr>
      </p:pic>
      <p:pic>
        <p:nvPicPr>
          <p:cNvPr id="31" name="Picture 30"/>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3075772" y="2903620"/>
            <a:ext cx="967282" cy="238076"/>
          </a:xfrm>
          <a:prstGeom prst="rect">
            <a:avLst/>
          </a:prstGeom>
        </p:spPr>
      </p:pic>
      <p:pic>
        <p:nvPicPr>
          <p:cNvPr id="33" name="Picture 32"/>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7687938" y="2149821"/>
            <a:ext cx="1053612" cy="388362"/>
          </a:xfrm>
          <a:prstGeom prst="rect">
            <a:avLst/>
          </a:prstGeom>
        </p:spPr>
      </p:pic>
      <p:pic>
        <p:nvPicPr>
          <p:cNvPr id="34" name="Picture 33"/>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195949" y="3547247"/>
            <a:ext cx="1107245" cy="233596"/>
          </a:xfrm>
          <a:prstGeom prst="rect">
            <a:avLst/>
          </a:prstGeom>
        </p:spPr>
      </p:pic>
      <p:pic>
        <p:nvPicPr>
          <p:cNvPr id="36" name="Picture 35"/>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6548163" y="2860138"/>
            <a:ext cx="1111601" cy="294574"/>
          </a:xfrm>
          <a:prstGeom prst="rect">
            <a:avLst/>
          </a:prstGeom>
        </p:spPr>
      </p:pic>
      <p:pic>
        <p:nvPicPr>
          <p:cNvPr id="37" name="Picture 36"/>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4430220" y="2653209"/>
            <a:ext cx="638702" cy="651476"/>
          </a:xfrm>
          <a:prstGeom prst="rect">
            <a:avLst/>
          </a:prstGeom>
        </p:spPr>
      </p:pic>
      <p:pic>
        <p:nvPicPr>
          <p:cNvPr id="38" name="Picture 37"/>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596595" y="1077939"/>
            <a:ext cx="969605" cy="197749"/>
          </a:xfrm>
          <a:prstGeom prst="rect">
            <a:avLst/>
          </a:prstGeom>
        </p:spPr>
      </p:pic>
      <p:pic>
        <p:nvPicPr>
          <p:cNvPr id="39" name="Picture 38"/>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5309978" y="3458013"/>
            <a:ext cx="1088803" cy="340843"/>
          </a:xfrm>
          <a:prstGeom prst="rect">
            <a:avLst/>
          </a:prstGeom>
        </p:spPr>
      </p:pic>
      <p:pic>
        <p:nvPicPr>
          <p:cNvPr id="42" name="Picture 41"/>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6622098" y="3534893"/>
            <a:ext cx="963731" cy="214774"/>
          </a:xfrm>
          <a:prstGeom prst="rect">
            <a:avLst/>
          </a:prstGeom>
        </p:spPr>
      </p:pic>
      <p:pic>
        <p:nvPicPr>
          <p:cNvPr id="44" name="Picture 4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46846" y="4124518"/>
            <a:ext cx="1369168" cy="228195"/>
          </a:xfrm>
          <a:prstGeom prst="rect">
            <a:avLst/>
          </a:prstGeom>
        </p:spPr>
      </p:pic>
      <p:pic>
        <p:nvPicPr>
          <p:cNvPr id="45" name="Picture 44"/>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7759196" y="2765210"/>
            <a:ext cx="911096" cy="535530"/>
          </a:xfrm>
          <a:prstGeom prst="rect">
            <a:avLst/>
          </a:prstGeom>
        </p:spPr>
      </p:pic>
      <p:pic>
        <p:nvPicPr>
          <p:cNvPr id="46" name="Picture 45"/>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7747034" y="3493496"/>
            <a:ext cx="935421" cy="268568"/>
          </a:xfrm>
          <a:prstGeom prst="rect">
            <a:avLst/>
          </a:prstGeom>
        </p:spPr>
      </p:pic>
      <p:pic>
        <p:nvPicPr>
          <p:cNvPr id="49" name="Picture 48"/>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4238355" y="4158930"/>
            <a:ext cx="1022432" cy="223921"/>
          </a:xfrm>
          <a:prstGeom prst="rect">
            <a:avLst/>
          </a:prstGeom>
        </p:spPr>
      </p:pic>
      <p:pic>
        <p:nvPicPr>
          <p:cNvPr id="50" name="Picture 49"/>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5485648" y="4021035"/>
            <a:ext cx="737463" cy="417482"/>
          </a:xfrm>
          <a:prstGeom prst="rect">
            <a:avLst/>
          </a:prstGeom>
        </p:spPr>
      </p:pic>
      <p:pic>
        <p:nvPicPr>
          <p:cNvPr id="51" name="Picture 50"/>
          <p:cNvPicPr>
            <a:picLocks noChangeAspect="1"/>
          </p:cNvPicPr>
          <p:nvPr/>
        </p:nvPicPr>
        <p:blipFill rotWithShape="1">
          <a:blip r:embed="rId39" cstate="print">
            <a:extLst>
              <a:ext uri="{28A0092B-C50C-407E-A947-70E740481C1C}">
                <a14:useLocalDpi xmlns:a14="http://schemas.microsoft.com/office/drawing/2010/main"/>
              </a:ext>
            </a:extLst>
          </a:blip>
          <a:srcRect b="32040"/>
          <a:stretch/>
        </p:blipFill>
        <p:spPr>
          <a:xfrm>
            <a:off x="6692423" y="4082251"/>
            <a:ext cx="823080" cy="402742"/>
          </a:xfrm>
          <a:prstGeom prst="rect">
            <a:avLst/>
          </a:prstGeom>
        </p:spPr>
      </p:pic>
      <p:pic>
        <p:nvPicPr>
          <p:cNvPr id="52" name="Picture 51"/>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7885872" y="3938123"/>
            <a:ext cx="657745" cy="657745"/>
          </a:xfrm>
          <a:prstGeom prst="rect">
            <a:avLst/>
          </a:prstGeom>
        </p:spPr>
      </p:pic>
      <p:pic>
        <p:nvPicPr>
          <p:cNvPr id="6" name="Picture 5"/>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3183073" y="3538982"/>
            <a:ext cx="736124" cy="282181"/>
          </a:xfrm>
          <a:prstGeom prst="rect">
            <a:avLst/>
          </a:prstGeom>
        </p:spPr>
      </p:pic>
      <p:pic>
        <p:nvPicPr>
          <p:cNvPr id="10" name="Picture 9"/>
          <p:cNvPicPr>
            <a:picLocks noChangeAspect="1"/>
          </p:cNvPicPr>
          <p:nvPr/>
        </p:nvPicPr>
        <p:blipFill rotWithShape="1">
          <a:blip r:embed="rId42" cstate="screen">
            <a:extLst>
              <a:ext uri="{28A0092B-C50C-407E-A947-70E740481C1C}">
                <a14:useLocalDpi xmlns:a14="http://schemas.microsoft.com/office/drawing/2010/main"/>
              </a:ext>
            </a:extLst>
          </a:blip>
          <a:srcRect/>
          <a:stretch/>
        </p:blipFill>
        <p:spPr>
          <a:xfrm>
            <a:off x="5329817" y="2855169"/>
            <a:ext cx="1084001" cy="262386"/>
          </a:xfrm>
          <a:prstGeom prst="rect">
            <a:avLst/>
          </a:prstGeom>
        </p:spPr>
      </p:pic>
      <p:sp>
        <p:nvSpPr>
          <p:cNvPr id="27" name="Title 26"/>
          <p:cNvSpPr>
            <a:spLocks noGrp="1"/>
          </p:cNvSpPr>
          <p:nvPr>
            <p:ph type="title"/>
          </p:nvPr>
        </p:nvSpPr>
        <p:spPr/>
        <p:txBody>
          <a:bodyPr>
            <a:normAutofit fontScale="90000"/>
          </a:bodyPr>
          <a:lstStyle/>
          <a:p>
            <a:r>
              <a:rPr lang="en-US" dirty="0"/>
              <a:t>Amazon DynamoDB</a:t>
            </a:r>
            <a:br>
              <a:rPr lang="en-US" dirty="0"/>
            </a:br>
            <a:r>
              <a:rPr lang="en-US" sz="1800" dirty="0"/>
              <a:t>More than 100,000 Customers</a:t>
            </a:r>
            <a:endParaRPr lang="en-US" dirty="0"/>
          </a:p>
        </p:txBody>
      </p:sp>
      <p:pic>
        <p:nvPicPr>
          <p:cNvPr id="28" name="Picture 27">
            <a:extLst>
              <a:ext uri="{FF2B5EF4-FFF2-40B4-BE49-F238E27FC236}">
                <a16:creationId xmlns:a16="http://schemas.microsoft.com/office/drawing/2014/main" id="{5450E3AA-1A73-5A47-A372-73D397ACE67D}"/>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1844967" y="3900216"/>
            <a:ext cx="1036776" cy="691184"/>
          </a:xfrm>
          <a:prstGeom prst="rect">
            <a:avLst/>
          </a:prstGeom>
        </p:spPr>
      </p:pic>
      <p:pic>
        <p:nvPicPr>
          <p:cNvPr id="35" name="Picture 34">
            <a:extLst>
              <a:ext uri="{FF2B5EF4-FFF2-40B4-BE49-F238E27FC236}">
                <a16:creationId xmlns:a16="http://schemas.microsoft.com/office/drawing/2014/main" id="{D9706C97-758A-D347-B65F-DCB10F3F6C28}"/>
              </a:ext>
            </a:extLst>
          </p:cNvPr>
          <p:cNvPicPr>
            <a:picLocks noChangeAspect="1"/>
          </p:cNvPicPr>
          <p:nvPr/>
        </p:nvPicPr>
        <p:blipFill>
          <a:blip r:embed="rId44" cstate="hqprint">
            <a:extLst>
              <a:ext uri="{28A0092B-C50C-407E-A947-70E740481C1C}">
                <a14:useLocalDpi xmlns:a14="http://schemas.microsoft.com/office/drawing/2010/main"/>
              </a:ext>
            </a:extLst>
          </a:blip>
          <a:stretch>
            <a:fillRect/>
          </a:stretch>
        </p:blipFill>
        <p:spPr>
          <a:xfrm>
            <a:off x="3092928" y="4008841"/>
            <a:ext cx="792513" cy="528342"/>
          </a:xfrm>
          <a:prstGeom prst="rect">
            <a:avLst/>
          </a:prstGeom>
        </p:spPr>
      </p:pic>
    </p:spTree>
    <p:extLst>
      <p:ext uri="{BB962C8B-B14F-4D97-AF65-F5344CB8AC3E}">
        <p14:creationId xmlns:p14="http://schemas.microsoft.com/office/powerpoint/2010/main" val="3008825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pPr eaLnBrk="1" hangingPunct="1"/>
            <a:r>
              <a:rPr lang="en-US" dirty="0">
                <a:solidFill>
                  <a:schemeClr val="bg1"/>
                </a:solidFill>
                <a:latin typeface="Arial" charset="0"/>
                <a:ea typeface="MS PGothic" charset="0"/>
              </a:rPr>
              <a:t>Why NoSQL?</a:t>
            </a:r>
          </a:p>
        </p:txBody>
      </p:sp>
      <p:graphicFrame>
        <p:nvGraphicFramePr>
          <p:cNvPr id="6" name="Table 5"/>
          <p:cNvGraphicFramePr>
            <a:graphicFrameLocks noGrp="1"/>
          </p:cNvGraphicFramePr>
          <p:nvPr>
            <p:extLst>
              <p:ext uri="{D42A27DB-BD31-4B8C-83A1-F6EECF244321}">
                <p14:modId xmlns:p14="http://schemas.microsoft.com/office/powerpoint/2010/main" val="106242772"/>
              </p:ext>
            </p:extLst>
          </p:nvPr>
        </p:nvGraphicFramePr>
        <p:xfrm>
          <a:off x="401644" y="1651001"/>
          <a:ext cx="8340725" cy="2563815"/>
        </p:xfrm>
        <a:graphic>
          <a:graphicData uri="http://schemas.openxmlformats.org/drawingml/2006/table">
            <a:tbl>
              <a:tblPr/>
              <a:tblGrid>
                <a:gridCol w="4170362">
                  <a:extLst>
                    <a:ext uri="{9D8B030D-6E8A-4147-A177-3AD203B41FA5}">
                      <a16:colId xmlns:a16="http://schemas.microsoft.com/office/drawing/2014/main" val="20000"/>
                    </a:ext>
                  </a:extLst>
                </a:gridCol>
                <a:gridCol w="4170363">
                  <a:extLst>
                    <a:ext uri="{9D8B030D-6E8A-4147-A177-3AD203B41FA5}">
                      <a16:colId xmlns:a16="http://schemas.microsoft.com/office/drawing/2014/main" val="20001"/>
                    </a:ext>
                  </a:extLst>
                </a:gridCol>
              </a:tblGrid>
              <a:tr h="512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ＭＳ Ｐゴシック" charset="0"/>
                          <a:cs typeface="MS PGothic" charset="0"/>
                        </a:rPr>
                        <a:t>Optimized for storage</a:t>
                      </a:r>
                      <a:endParaRPr kumimoji="0" lang="en-US" sz="2000" b="1" i="0" u="none" strike="noStrike" cap="none" normalizeH="0" baseline="0" dirty="0">
                        <a:ln>
                          <a:noFill/>
                        </a:ln>
                        <a:solidFill>
                          <a:srgbClr val="3E3E3E"/>
                        </a:solidFill>
                        <a:effectLst/>
                        <a:latin typeface="Arial" charset="0"/>
                        <a:ea typeface="ＭＳ Ｐゴシック" charset="0"/>
                        <a:cs typeface="MS PGothic" charset="0"/>
                      </a:endParaRP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FFFFFF"/>
                          </a:solidFill>
                          <a:effectLst/>
                          <a:latin typeface="Arial" charset="0"/>
                          <a:ea typeface="ＭＳ Ｐゴシック" charset="0"/>
                          <a:cs typeface="MS PGothic" charset="0"/>
                        </a:rPr>
                        <a:t>Optimized for compute</a:t>
                      </a:r>
                      <a:endParaRPr kumimoji="0" lang="en-US" sz="2000" b="1" i="0" u="none" strike="noStrike" cap="none" normalizeH="0" baseline="0" dirty="0">
                        <a:ln>
                          <a:noFill/>
                        </a:ln>
                        <a:solidFill>
                          <a:srgbClr val="3E3E3E"/>
                        </a:solidFill>
                        <a:effectLst/>
                        <a:latin typeface="Arial" charset="0"/>
                        <a:ea typeface="ＭＳ Ｐゴシック" charset="0"/>
                        <a:cs typeface="MS PGothic" charset="0"/>
                      </a:endParaRP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val="10000"/>
                  </a:ext>
                </a:extLst>
              </a:tr>
              <a:tr h="512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Normalized/relational</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Denormalized/hierarchical</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1"/>
                  </a:ext>
                </a:extLst>
              </a:tr>
              <a:tr h="512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Ad hoc queries</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9E9E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Instantiated views</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9E9E9"/>
                    </a:solidFill>
                  </a:tcPr>
                </a:tc>
                <a:extLst>
                  <a:ext uri="{0D108BD9-81ED-4DB2-BD59-A6C34878D82A}">
                    <a16:rowId xmlns:a16="http://schemas.microsoft.com/office/drawing/2014/main" val="10002"/>
                  </a:ext>
                </a:extLst>
              </a:tr>
              <a:tr h="512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Scale vertically</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Scale horizontally</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3"/>
                  </a:ext>
                </a:extLst>
              </a:tr>
              <a:tr h="512763">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Good for OLAP</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9E9E9"/>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474746"/>
                          </a:solidFill>
                          <a:effectLst/>
                          <a:latin typeface="Arial" charset="0"/>
                          <a:ea typeface="ＭＳ Ｐゴシック" charset="0"/>
                          <a:cs typeface="MS PGothic" charset="0"/>
                        </a:rPr>
                        <a:t>Built for OLTP at scale</a:t>
                      </a:r>
                    </a:p>
                  </a:txBody>
                  <a:tcPr marL="91433" marR="91433" marT="45715" marB="4571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a:noFill/>
                    </a:lnTlToBr>
                    <a:lnBlToTr>
                      <a:noFill/>
                    </a:lnBlToTr>
                    <a:solidFill>
                      <a:srgbClr val="E9E9E9"/>
                    </a:solidFill>
                  </a:tcPr>
                </a:tc>
                <a:extLst>
                  <a:ext uri="{0D108BD9-81ED-4DB2-BD59-A6C34878D82A}">
                    <a16:rowId xmlns:a16="http://schemas.microsoft.com/office/drawing/2014/main" val="10004"/>
                  </a:ext>
                </a:extLst>
              </a:tr>
            </a:tbl>
          </a:graphicData>
        </a:graphic>
      </p:graphicFrame>
      <p:sp>
        <p:nvSpPr>
          <p:cNvPr id="16406" name="TextBox 6"/>
          <p:cNvSpPr txBox="1">
            <a:spLocks noChangeArrowheads="1"/>
          </p:cNvSpPr>
          <p:nvPr/>
        </p:nvSpPr>
        <p:spPr bwMode="auto">
          <a:xfrm>
            <a:off x="401644" y="1076328"/>
            <a:ext cx="417512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SQL</a:t>
            </a:r>
          </a:p>
        </p:txBody>
      </p:sp>
      <p:sp>
        <p:nvSpPr>
          <p:cNvPr id="16407" name="TextBox 7"/>
          <p:cNvSpPr txBox="1">
            <a:spLocks noChangeArrowheads="1"/>
          </p:cNvSpPr>
          <p:nvPr/>
        </p:nvSpPr>
        <p:spPr bwMode="auto">
          <a:xfrm>
            <a:off x="4576763" y="1076328"/>
            <a:ext cx="4165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NoSQL</a:t>
            </a:r>
          </a:p>
        </p:txBody>
      </p:sp>
    </p:spTree>
    <p:extLst>
      <p:ext uri="{BB962C8B-B14F-4D97-AF65-F5344CB8AC3E}">
        <p14:creationId xmlns:p14="http://schemas.microsoft.com/office/powerpoint/2010/main" val="39836486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7" name="Title 1"/>
          <p:cNvSpPr>
            <a:spLocks noGrp="1"/>
          </p:cNvSpPr>
          <p:nvPr>
            <p:ph type="title"/>
          </p:nvPr>
        </p:nvSpPr>
        <p:spPr/>
        <p:txBody>
          <a:bodyPr/>
          <a:lstStyle/>
          <a:p>
            <a:pPr eaLnBrk="1" hangingPunct="1"/>
            <a:r>
              <a:rPr lang="en-US">
                <a:solidFill>
                  <a:schemeClr val="bg1"/>
                </a:solidFill>
                <a:latin typeface="Arial" charset="0"/>
                <a:ea typeface="MS PGothic" charset="0"/>
              </a:rPr>
              <a:t>Table</a:t>
            </a:r>
          </a:p>
        </p:txBody>
      </p:sp>
      <p:sp>
        <p:nvSpPr>
          <p:cNvPr id="39" name="Rounded Rectangle 38"/>
          <p:cNvSpPr/>
          <p:nvPr/>
        </p:nvSpPr>
        <p:spPr>
          <a:xfrm>
            <a:off x="2312994" y="898413"/>
            <a:ext cx="4524375" cy="1616075"/>
          </a:xfrm>
          <a:prstGeom prst="roundRect">
            <a:avLst>
              <a:gd name="adj" fmla="val 8096"/>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cxnSp>
        <p:nvCxnSpPr>
          <p:cNvPr id="51" name="Straight Arrow Connector 50"/>
          <p:cNvCxnSpPr>
            <a:stCxn id="11" idx="1"/>
          </p:cNvCxnSpPr>
          <p:nvPr/>
        </p:nvCxnSpPr>
        <p:spPr>
          <a:xfrm flipH="1">
            <a:off x="6837375" y="874627"/>
            <a:ext cx="735002" cy="139670"/>
          </a:xfrm>
          <a:prstGeom prst="straightConnector1">
            <a:avLst/>
          </a:prstGeom>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2393956" y="1355610"/>
            <a:ext cx="4371975" cy="322263"/>
          </a:xfrm>
          <a:prstGeom prst="roundRect">
            <a:avLst>
              <a:gd name="adj" fmla="val 8096"/>
            </a:avLst>
          </a:prstGeom>
          <a:ln w="12700"/>
        </p:spPr>
        <p:style>
          <a:lnRef idx="2">
            <a:schemeClr val="accent6"/>
          </a:lnRef>
          <a:fillRef idx="1">
            <a:schemeClr val="lt1"/>
          </a:fillRef>
          <a:effectRef idx="0">
            <a:schemeClr val="accent6"/>
          </a:effectRef>
          <a:fontRef idx="minor">
            <a:schemeClr val="dk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8" name="Rounded Rectangle 7"/>
          <p:cNvSpPr/>
          <p:nvPr/>
        </p:nvSpPr>
        <p:spPr>
          <a:xfrm>
            <a:off x="2393956" y="1741376"/>
            <a:ext cx="4371975" cy="320675"/>
          </a:xfrm>
          <a:prstGeom prst="roundRect">
            <a:avLst>
              <a:gd name="adj" fmla="val 8096"/>
            </a:avLst>
          </a:prstGeom>
          <a:ln w="12700"/>
        </p:spPr>
        <p:style>
          <a:lnRef idx="2">
            <a:schemeClr val="accent6"/>
          </a:lnRef>
          <a:fillRef idx="1">
            <a:schemeClr val="lt1"/>
          </a:fillRef>
          <a:effectRef idx="0">
            <a:schemeClr val="accent6"/>
          </a:effectRef>
          <a:fontRef idx="minor">
            <a:schemeClr val="dk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9" name="Rounded Rectangle 8"/>
          <p:cNvSpPr/>
          <p:nvPr/>
        </p:nvSpPr>
        <p:spPr>
          <a:xfrm>
            <a:off x="2393956" y="2125550"/>
            <a:ext cx="4371975" cy="322262"/>
          </a:xfrm>
          <a:prstGeom prst="roundRect">
            <a:avLst>
              <a:gd name="adj" fmla="val 8096"/>
            </a:avLst>
          </a:prstGeom>
          <a:ln w="12700"/>
        </p:spPr>
        <p:style>
          <a:lnRef idx="2">
            <a:schemeClr val="accent6"/>
          </a:lnRef>
          <a:fillRef idx="1">
            <a:schemeClr val="lt1"/>
          </a:fillRef>
          <a:effectRef idx="0">
            <a:schemeClr val="accent6"/>
          </a:effectRef>
          <a:fontRef idx="minor">
            <a:schemeClr val="dk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10" name="Rounded Rectangle 9"/>
          <p:cNvSpPr/>
          <p:nvPr/>
        </p:nvSpPr>
        <p:spPr>
          <a:xfrm>
            <a:off x="2393956" y="971436"/>
            <a:ext cx="4371975" cy="322263"/>
          </a:xfrm>
          <a:prstGeom prst="roundRect">
            <a:avLst>
              <a:gd name="adj" fmla="val 8096"/>
            </a:avLst>
          </a:prstGeom>
          <a:ln w="12700"/>
        </p:spPr>
        <p:style>
          <a:lnRef idx="2">
            <a:schemeClr val="accent6"/>
          </a:lnRef>
          <a:fillRef idx="1">
            <a:schemeClr val="lt1"/>
          </a:fillRef>
          <a:effectRef idx="0">
            <a:schemeClr val="accent6"/>
          </a:effectRef>
          <a:fontRef idx="minor">
            <a:schemeClr val="dk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11" name="Rectangle 10"/>
          <p:cNvSpPr>
            <a:spLocks noChangeArrowheads="1"/>
          </p:cNvSpPr>
          <p:nvPr/>
        </p:nvSpPr>
        <p:spPr bwMode="auto">
          <a:xfrm>
            <a:off x="7572377" y="674572"/>
            <a:ext cx="8130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Table</a:t>
            </a:r>
          </a:p>
        </p:txBody>
      </p:sp>
      <p:sp>
        <p:nvSpPr>
          <p:cNvPr id="12" name="Rectangle 11"/>
          <p:cNvSpPr>
            <a:spLocks noChangeArrowheads="1"/>
          </p:cNvSpPr>
          <p:nvPr/>
        </p:nvSpPr>
        <p:spPr bwMode="auto">
          <a:xfrm>
            <a:off x="7573970" y="1157172"/>
            <a:ext cx="809837" cy="4001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Items</a:t>
            </a:r>
          </a:p>
        </p:txBody>
      </p:sp>
      <p:sp>
        <p:nvSpPr>
          <p:cNvPr id="17" name="Rounded Rectangle 16"/>
          <p:cNvSpPr/>
          <p:nvPr/>
        </p:nvSpPr>
        <p:spPr>
          <a:xfrm>
            <a:off x="2433644" y="100159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18" name="Rounded Rectangle 17"/>
          <p:cNvSpPr/>
          <p:nvPr/>
        </p:nvSpPr>
        <p:spPr>
          <a:xfrm>
            <a:off x="3311531" y="100159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19" name="Rounded Rectangle 18"/>
          <p:cNvSpPr/>
          <p:nvPr/>
        </p:nvSpPr>
        <p:spPr>
          <a:xfrm>
            <a:off x="4192594" y="100159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0" name="Rounded Rectangle 19"/>
          <p:cNvSpPr/>
          <p:nvPr/>
        </p:nvSpPr>
        <p:spPr>
          <a:xfrm>
            <a:off x="5067306" y="100159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1" name="Rounded Rectangle 20"/>
          <p:cNvSpPr/>
          <p:nvPr/>
        </p:nvSpPr>
        <p:spPr>
          <a:xfrm>
            <a:off x="5946775" y="1001597"/>
            <a:ext cx="776288"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2" name="Rounded Rectangle 21"/>
          <p:cNvSpPr/>
          <p:nvPr/>
        </p:nvSpPr>
        <p:spPr>
          <a:xfrm>
            <a:off x="2433644" y="1396887"/>
            <a:ext cx="777875" cy="246063"/>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4" name="Rounded Rectangle 23"/>
          <p:cNvSpPr/>
          <p:nvPr/>
        </p:nvSpPr>
        <p:spPr>
          <a:xfrm>
            <a:off x="2433644" y="1782650"/>
            <a:ext cx="777875" cy="246062"/>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5" name="Rounded Rectangle 24"/>
          <p:cNvSpPr/>
          <p:nvPr/>
        </p:nvSpPr>
        <p:spPr>
          <a:xfrm>
            <a:off x="3311531" y="1782650"/>
            <a:ext cx="777875" cy="246062"/>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6" name="Rounded Rectangle 25"/>
          <p:cNvSpPr/>
          <p:nvPr/>
        </p:nvSpPr>
        <p:spPr>
          <a:xfrm>
            <a:off x="4192594" y="1782650"/>
            <a:ext cx="777875" cy="246062"/>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7" name="Rounded Rectangle 26"/>
          <p:cNvSpPr/>
          <p:nvPr/>
        </p:nvSpPr>
        <p:spPr>
          <a:xfrm>
            <a:off x="2433644" y="216364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8" name="Rounded Rectangle 27"/>
          <p:cNvSpPr/>
          <p:nvPr/>
        </p:nvSpPr>
        <p:spPr>
          <a:xfrm>
            <a:off x="3311531" y="216364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29" name="Rounded Rectangle 28"/>
          <p:cNvSpPr/>
          <p:nvPr/>
        </p:nvSpPr>
        <p:spPr>
          <a:xfrm>
            <a:off x="4192594" y="216364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30" name="Rounded Rectangle 29"/>
          <p:cNvSpPr/>
          <p:nvPr/>
        </p:nvSpPr>
        <p:spPr>
          <a:xfrm>
            <a:off x="5067306" y="2163647"/>
            <a:ext cx="777875" cy="247650"/>
          </a:xfrm>
          <a:prstGeom prst="roundRect">
            <a:avLst/>
          </a:pr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sp>
        <p:nvSpPr>
          <p:cNvPr id="31" name="Rectangle 30"/>
          <p:cNvSpPr>
            <a:spLocks noChangeArrowheads="1"/>
          </p:cNvSpPr>
          <p:nvPr/>
        </p:nvSpPr>
        <p:spPr bwMode="auto">
          <a:xfrm>
            <a:off x="747714" y="1862022"/>
            <a:ext cx="1298753" cy="4001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Attributes</a:t>
            </a:r>
          </a:p>
        </p:txBody>
      </p:sp>
      <p:sp>
        <p:nvSpPr>
          <p:cNvPr id="42" name="Rectangle 41"/>
          <p:cNvSpPr>
            <a:spLocks noChangeArrowheads="1"/>
          </p:cNvSpPr>
          <p:nvPr/>
        </p:nvSpPr>
        <p:spPr bwMode="auto">
          <a:xfrm>
            <a:off x="2295945" y="2770072"/>
            <a:ext cx="1053266" cy="5990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Partition</a:t>
            </a:r>
            <a:b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br>
            <a: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Key</a:t>
            </a:r>
          </a:p>
        </p:txBody>
      </p:sp>
      <p:grpSp>
        <p:nvGrpSpPr>
          <p:cNvPr id="32" name="Group 31"/>
          <p:cNvGrpSpPr/>
          <p:nvPr/>
        </p:nvGrpSpPr>
        <p:grpSpPr>
          <a:xfrm>
            <a:off x="2086435" y="1128425"/>
            <a:ext cx="2417833" cy="1179012"/>
            <a:chOff x="2090657" y="896248"/>
            <a:chExt cx="2417833" cy="1296914"/>
          </a:xfrm>
          <a:solidFill>
            <a:schemeClr val="tx1">
              <a:lumMod val="60000"/>
              <a:lumOff val="40000"/>
            </a:schemeClr>
          </a:solidFill>
        </p:grpSpPr>
        <p:cxnSp>
          <p:nvCxnSpPr>
            <p:cNvPr id="33" name="Straight Arrow Connector 32"/>
            <p:cNvCxnSpPr/>
            <p:nvPr/>
          </p:nvCxnSpPr>
          <p:spPr>
            <a:xfrm flipV="1">
              <a:off x="2090657" y="1752782"/>
              <a:ext cx="1636617" cy="180036"/>
            </a:xfrm>
            <a:prstGeom prst="straightConnector1">
              <a:avLst/>
            </a:prstGeom>
            <a:grpFill/>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2091980" y="896248"/>
              <a:ext cx="1670094" cy="1039835"/>
            </a:xfrm>
            <a:prstGeom prst="straightConnector1">
              <a:avLst/>
            </a:prstGeom>
            <a:grpFill/>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2091980" y="937133"/>
              <a:ext cx="720246" cy="998947"/>
            </a:xfrm>
            <a:prstGeom prst="straightConnector1">
              <a:avLst/>
            </a:prstGeom>
            <a:grpFill/>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098682" y="1940842"/>
              <a:ext cx="2409808" cy="252320"/>
            </a:xfrm>
            <a:prstGeom prst="straightConnector1">
              <a:avLst/>
            </a:prstGeom>
            <a:grpFill/>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52" name="Rectangle 51"/>
          <p:cNvSpPr>
            <a:spLocks noChangeArrowheads="1"/>
          </p:cNvSpPr>
          <p:nvPr/>
        </p:nvSpPr>
        <p:spPr bwMode="auto">
          <a:xfrm>
            <a:off x="3388303" y="2770072"/>
            <a:ext cx="668773" cy="5909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spcBef>
                <a:spcPct val="20000"/>
              </a:spcBef>
              <a:defRPr sz="24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0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2pPr>
            <a:lvl3pPr marL="1143000" indent="-228600">
              <a:spcBef>
                <a:spcPct val="20000"/>
              </a:spcBef>
              <a:buFont typeface="Arial" panose="020B0604020202020204" pitchFamily="34" charset="0"/>
              <a:buChar char="•"/>
              <a:defRPr>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3pPr>
            <a:lvl4pPr marL="16002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4pPr>
            <a:lvl5pPr marL="2057400" indent="-228600">
              <a:spcBef>
                <a:spcPct val="20000"/>
              </a:spcBef>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600">
                <a:solidFill>
                  <a:srgbClr val="4D4D4C"/>
                </a:solidFill>
                <a:latin typeface="Arial" panose="020B0604020202020204" pitchFamily="34" charset="0"/>
                <a:ea typeface="ＭＳ Ｐゴシック" panose="020B0600070205080204" pitchFamily="34" charset="-128"/>
                <a:cs typeface="Arial" panose="020B0604020202020204" pitchFamily="34" charset="0"/>
              </a:defRPr>
            </a:lvl9pPr>
          </a:lstStyle>
          <a:p>
            <a:pPr marL="0" marR="0" lvl="0" indent="0" algn="ctr" defTabSz="4572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Sort </a:t>
            </a:r>
            <a:b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br>
            <a:r>
              <a:rPr kumimoji="0" lang="en-US" altLang="en-US" sz="1800" b="1" i="0" u="none" strike="noStrike" kern="1200" cap="none" spc="0" normalizeH="0" baseline="0" noProof="0" dirty="0">
                <a:ln>
                  <a:noFill/>
                </a:ln>
                <a:solidFill>
                  <a:schemeClr val="bg1"/>
                </a:solidFill>
                <a:effectLst/>
                <a:uLnTx/>
                <a:uFillTx/>
                <a:latin typeface="Amazon Ember Light"/>
                <a:ea typeface="ＭＳ Ｐゴシック" panose="020B0600070205080204" pitchFamily="34" charset="-128"/>
                <a:cs typeface="Arial" panose="020B0604020202020204" pitchFamily="34" charset="0"/>
              </a:rPr>
              <a:t>Key</a:t>
            </a:r>
          </a:p>
        </p:txBody>
      </p:sp>
      <p:grpSp>
        <p:nvGrpSpPr>
          <p:cNvPr id="61" name="Group 60"/>
          <p:cNvGrpSpPr>
            <a:grpSpLocks/>
          </p:cNvGrpSpPr>
          <p:nvPr/>
        </p:nvGrpSpPr>
        <p:grpSpPr bwMode="auto">
          <a:xfrm>
            <a:off x="6765932" y="1132568"/>
            <a:ext cx="808038" cy="1077000"/>
            <a:chOff x="7305895" y="1363972"/>
            <a:chExt cx="808564" cy="1075338"/>
          </a:xfrm>
        </p:grpSpPr>
        <p:cxnSp>
          <p:nvCxnSpPr>
            <p:cNvPr id="14" name="Straight Arrow Connector 13"/>
            <p:cNvCxnSpPr>
              <a:stCxn id="12" idx="1"/>
              <a:endCxn id="10" idx="3"/>
            </p:cNvCxnSpPr>
            <p:nvPr/>
          </p:nvCxnSpPr>
          <p:spPr>
            <a:xfrm flipH="1" flipV="1">
              <a:off x="7305895" y="1363972"/>
              <a:ext cx="808564" cy="224313"/>
            </a:xfrm>
            <a:prstGeom prst="straightConnector1">
              <a:avLst/>
            </a:prstGeom>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7307478" y="1596181"/>
              <a:ext cx="805386" cy="220322"/>
            </a:xfrm>
            <a:prstGeom prst="straightConnector1">
              <a:avLst/>
            </a:prstGeom>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315420" y="1596181"/>
              <a:ext cx="797444" cy="591223"/>
            </a:xfrm>
            <a:prstGeom prst="straightConnector1">
              <a:avLst/>
            </a:prstGeom>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12" idx="1"/>
            </p:cNvCxnSpPr>
            <p:nvPr/>
          </p:nvCxnSpPr>
          <p:spPr>
            <a:xfrm flipH="1">
              <a:off x="7313837" y="1588285"/>
              <a:ext cx="800622" cy="851025"/>
            </a:xfrm>
            <a:prstGeom prst="straightConnector1">
              <a:avLst/>
            </a:prstGeom>
            <a:ln w="12700">
              <a:solidFill>
                <a:srgbClr val="FFB1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63" name="Line Callout 1 62"/>
          <p:cNvSpPr/>
          <p:nvPr/>
        </p:nvSpPr>
        <p:spPr>
          <a:xfrm>
            <a:off x="336550" y="3511438"/>
            <a:ext cx="2508250" cy="1044575"/>
          </a:xfrm>
          <a:prstGeom prst="borderCallout1">
            <a:avLst>
              <a:gd name="adj1" fmla="val -147"/>
              <a:gd name="adj2" fmla="val 44813"/>
              <a:gd name="adj3" fmla="val -39934"/>
              <a:gd name="adj4" fmla="val 87285"/>
            </a:avLst>
          </a:prstGeom>
          <a:ln w="12700"/>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Mandatory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Key-value access pattern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Determines data distribution</a:t>
            </a:r>
          </a:p>
        </p:txBody>
      </p:sp>
      <p:sp>
        <p:nvSpPr>
          <p:cNvPr id="65" name="Line Callout 1 64"/>
          <p:cNvSpPr/>
          <p:nvPr/>
        </p:nvSpPr>
        <p:spPr>
          <a:xfrm>
            <a:off x="3382970" y="3511438"/>
            <a:ext cx="2820987" cy="1044575"/>
          </a:xfrm>
          <a:prstGeom prst="borderCallout1">
            <a:avLst>
              <a:gd name="adj1" fmla="val -42741"/>
              <a:gd name="adj2" fmla="val 21193"/>
              <a:gd name="adj3" fmla="val -640"/>
              <a:gd name="adj4" fmla="val 51066"/>
            </a:avLst>
          </a:prstGeom>
          <a:ln w="12700"/>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Optional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Model 1:N relationships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Enables rich query capabilities</a:t>
            </a:r>
          </a:p>
        </p:txBody>
      </p:sp>
      <p:grpSp>
        <p:nvGrpSpPr>
          <p:cNvPr id="3" name="Group 2"/>
          <p:cNvGrpSpPr>
            <a:grpSpLocks/>
          </p:cNvGrpSpPr>
          <p:nvPr/>
        </p:nvGrpSpPr>
        <p:grpSpPr bwMode="auto">
          <a:xfrm>
            <a:off x="5965831" y="2678001"/>
            <a:ext cx="2562225" cy="1957387"/>
            <a:chOff x="6396311" y="3087918"/>
            <a:chExt cx="2845913" cy="1957073"/>
          </a:xfrm>
        </p:grpSpPr>
        <p:sp>
          <p:nvSpPr>
            <p:cNvPr id="40" name="Rounded Rectangle 39"/>
            <p:cNvSpPr/>
            <p:nvPr/>
          </p:nvSpPr>
          <p:spPr>
            <a:xfrm>
              <a:off x="6750728" y="3149820"/>
              <a:ext cx="2491496" cy="1815809"/>
            </a:xfrm>
            <a:prstGeom prst="roundRect">
              <a:avLst>
                <a:gd name="adj" fmla="val 7441"/>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All items for key</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 &lt;, &gt;, &gt;=, &lt;=</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“begins with”</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“between”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“contains”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“in”</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sorted results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counts</a:t>
              </a:r>
            </a:p>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rial" charset="0"/>
                  <a:ea typeface="MS PGothic" charset="0"/>
                  <a:cs typeface="Arial" charset="0"/>
                </a:rPr>
                <a:t>top/bottom N values</a:t>
              </a:r>
            </a:p>
          </p:txBody>
        </p:sp>
        <p:sp>
          <p:nvSpPr>
            <p:cNvPr id="41" name="Left Brace 40"/>
            <p:cNvSpPr/>
            <p:nvPr/>
          </p:nvSpPr>
          <p:spPr>
            <a:xfrm>
              <a:off x="6396311" y="3087918"/>
              <a:ext cx="356180" cy="1957073"/>
            </a:xfrm>
            <a:prstGeom prst="leftBrace">
              <a:avLst>
                <a:gd name="adj1" fmla="val 36904"/>
                <a:gd name="adj2" fmla="val 78486"/>
              </a:avLst>
            </a:prstGeom>
            <a:ln w="127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rial" charset="0"/>
                <a:ea typeface="ＭＳ Ｐゴシック" charset="0"/>
                <a:cs typeface="MS PGothic" charset="0"/>
              </a:endParaRPr>
            </a:p>
          </p:txBody>
        </p:sp>
      </p:grpSp>
      <p:sp>
        <p:nvSpPr>
          <p:cNvPr id="5" name="Right Brace 4"/>
          <p:cNvSpPr>
            <a:spLocks/>
          </p:cNvSpPr>
          <p:nvPr/>
        </p:nvSpPr>
        <p:spPr bwMode="auto">
          <a:xfrm rot="5400000">
            <a:off x="2742410" y="2323194"/>
            <a:ext cx="173038" cy="765175"/>
          </a:xfrm>
          <a:prstGeom prst="rightBrace">
            <a:avLst>
              <a:gd name="adj1" fmla="val 8332"/>
              <a:gd name="adj2" fmla="val 50000"/>
            </a:avLst>
          </a:prstGeom>
          <a:noFill/>
          <a:ln w="12700">
            <a:solidFill>
              <a:schemeClr val="accent2"/>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44" name="Right Brace 43"/>
          <p:cNvSpPr>
            <a:spLocks/>
          </p:cNvSpPr>
          <p:nvPr/>
        </p:nvSpPr>
        <p:spPr bwMode="auto">
          <a:xfrm rot="5400000">
            <a:off x="3637760" y="2323194"/>
            <a:ext cx="173038" cy="765175"/>
          </a:xfrm>
          <a:prstGeom prst="rightBrace">
            <a:avLst>
              <a:gd name="adj1" fmla="val 8332"/>
              <a:gd name="adj2" fmla="val 50000"/>
            </a:avLst>
          </a:prstGeom>
          <a:noFill/>
          <a:ln w="12700">
            <a:solidFill>
              <a:schemeClr val="accent1"/>
            </a:solidFill>
            <a:round/>
            <a:headEnd/>
            <a:tailEn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cxnSp>
        <p:nvCxnSpPr>
          <p:cNvPr id="6" name="Straight Connector 5">
            <a:extLst>
              <a:ext uri="{FF2B5EF4-FFF2-40B4-BE49-F238E27FC236}">
                <a16:creationId xmlns:a16="http://schemas.microsoft.com/office/drawing/2014/main" id="{27DC90C4-3658-7044-AA70-5DA0D915752D}"/>
              </a:ext>
            </a:extLst>
          </p:cNvPr>
          <p:cNvCxnSpPr>
            <a:endCxn id="63" idx="3"/>
          </p:cNvCxnSpPr>
          <p:nvPr/>
        </p:nvCxnSpPr>
        <p:spPr>
          <a:xfrm flipH="1">
            <a:off x="1590675" y="3077308"/>
            <a:ext cx="1029433" cy="434130"/>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EC65959-0A37-7249-B38A-D3529EFD29BA}"/>
              </a:ext>
            </a:extLst>
          </p:cNvPr>
          <p:cNvCxnSpPr>
            <a:cxnSpLocks/>
            <a:endCxn id="65" idx="3"/>
          </p:cNvCxnSpPr>
          <p:nvPr/>
        </p:nvCxnSpPr>
        <p:spPr>
          <a:xfrm>
            <a:off x="3903785" y="2770072"/>
            <a:ext cx="889679" cy="741366"/>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3980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9" presetClass="emph" presetSubtype="0" fill="hold" grpId="1" nodeType="withEffect">
                                  <p:stCondLst>
                                    <p:cond delay="0"/>
                                  </p:stCondLst>
                                  <p:childTnLst>
                                    <p:animClr clrSpc="rgb" dir="cw">
                                      <p:cBhvr override="childStyle">
                                        <p:cTn id="66" dur="500" fill="hold"/>
                                        <p:tgtEl>
                                          <p:spTgt spid="17"/>
                                        </p:tgtEl>
                                        <p:attrNameLst>
                                          <p:attrName>style.color</p:attrName>
                                        </p:attrNameLst>
                                      </p:cBhvr>
                                      <p:to>
                                        <a:schemeClr val="folHlink"/>
                                      </p:to>
                                    </p:animClr>
                                    <p:animClr clrSpc="rgb" dir="cw">
                                      <p:cBhvr>
                                        <p:cTn id="67" dur="500" fill="hold"/>
                                        <p:tgtEl>
                                          <p:spTgt spid="17"/>
                                        </p:tgtEl>
                                        <p:attrNameLst>
                                          <p:attrName>fillcolor</p:attrName>
                                        </p:attrNameLst>
                                      </p:cBhvr>
                                      <p:to>
                                        <a:schemeClr val="folHlink"/>
                                      </p:to>
                                    </p:animClr>
                                    <p:set>
                                      <p:cBhvr>
                                        <p:cTn id="68" dur="500" fill="hold"/>
                                        <p:tgtEl>
                                          <p:spTgt spid="17"/>
                                        </p:tgtEl>
                                        <p:attrNameLst>
                                          <p:attrName>fill.type</p:attrName>
                                        </p:attrNameLst>
                                      </p:cBhvr>
                                      <p:to>
                                        <p:strVal val="solid"/>
                                      </p:to>
                                    </p:set>
                                    <p:set>
                                      <p:cBhvr>
                                        <p:cTn id="69" dur="500" fill="hold"/>
                                        <p:tgtEl>
                                          <p:spTgt spid="17"/>
                                        </p:tgtEl>
                                        <p:attrNameLst>
                                          <p:attrName>fill.on</p:attrName>
                                        </p:attrNameLst>
                                      </p:cBhvr>
                                      <p:to>
                                        <p:strVal val="true"/>
                                      </p:to>
                                    </p:set>
                                  </p:childTnLst>
                                </p:cTn>
                              </p:par>
                              <p:par>
                                <p:cTn id="70" presetID="19" presetClass="emph" presetSubtype="0" fill="hold" grpId="1" nodeType="withEffect">
                                  <p:stCondLst>
                                    <p:cond delay="0"/>
                                  </p:stCondLst>
                                  <p:childTnLst>
                                    <p:animClr clrSpc="rgb" dir="cw">
                                      <p:cBhvr override="childStyle">
                                        <p:cTn id="71" dur="500" fill="hold"/>
                                        <p:tgtEl>
                                          <p:spTgt spid="22"/>
                                        </p:tgtEl>
                                        <p:attrNameLst>
                                          <p:attrName>style.color</p:attrName>
                                        </p:attrNameLst>
                                      </p:cBhvr>
                                      <p:to>
                                        <a:schemeClr val="folHlink"/>
                                      </p:to>
                                    </p:animClr>
                                    <p:animClr clrSpc="rgb" dir="cw">
                                      <p:cBhvr>
                                        <p:cTn id="72" dur="500" fill="hold"/>
                                        <p:tgtEl>
                                          <p:spTgt spid="22"/>
                                        </p:tgtEl>
                                        <p:attrNameLst>
                                          <p:attrName>fillcolor</p:attrName>
                                        </p:attrNameLst>
                                      </p:cBhvr>
                                      <p:to>
                                        <a:schemeClr val="folHlink"/>
                                      </p:to>
                                    </p:animClr>
                                    <p:set>
                                      <p:cBhvr>
                                        <p:cTn id="73" dur="500" fill="hold"/>
                                        <p:tgtEl>
                                          <p:spTgt spid="22"/>
                                        </p:tgtEl>
                                        <p:attrNameLst>
                                          <p:attrName>fill.type</p:attrName>
                                        </p:attrNameLst>
                                      </p:cBhvr>
                                      <p:to>
                                        <p:strVal val="solid"/>
                                      </p:to>
                                    </p:set>
                                    <p:set>
                                      <p:cBhvr>
                                        <p:cTn id="74" dur="500" fill="hold"/>
                                        <p:tgtEl>
                                          <p:spTgt spid="22"/>
                                        </p:tgtEl>
                                        <p:attrNameLst>
                                          <p:attrName>fill.on</p:attrName>
                                        </p:attrNameLst>
                                      </p:cBhvr>
                                      <p:to>
                                        <p:strVal val="true"/>
                                      </p:to>
                                    </p:set>
                                  </p:childTnLst>
                                </p:cTn>
                              </p:par>
                              <p:par>
                                <p:cTn id="75" presetID="19" presetClass="emph" presetSubtype="0" fill="hold" grpId="1" nodeType="withEffect">
                                  <p:stCondLst>
                                    <p:cond delay="0"/>
                                  </p:stCondLst>
                                  <p:childTnLst>
                                    <p:animClr clrSpc="rgb" dir="cw">
                                      <p:cBhvr override="childStyle">
                                        <p:cTn id="76" dur="500" fill="hold"/>
                                        <p:tgtEl>
                                          <p:spTgt spid="24"/>
                                        </p:tgtEl>
                                        <p:attrNameLst>
                                          <p:attrName>style.color</p:attrName>
                                        </p:attrNameLst>
                                      </p:cBhvr>
                                      <p:to>
                                        <a:schemeClr val="folHlink"/>
                                      </p:to>
                                    </p:animClr>
                                    <p:animClr clrSpc="rgb" dir="cw">
                                      <p:cBhvr>
                                        <p:cTn id="77" dur="500" fill="hold"/>
                                        <p:tgtEl>
                                          <p:spTgt spid="24"/>
                                        </p:tgtEl>
                                        <p:attrNameLst>
                                          <p:attrName>fillcolor</p:attrName>
                                        </p:attrNameLst>
                                      </p:cBhvr>
                                      <p:to>
                                        <a:schemeClr val="folHlink"/>
                                      </p:to>
                                    </p:animClr>
                                    <p:set>
                                      <p:cBhvr>
                                        <p:cTn id="78" dur="500" fill="hold"/>
                                        <p:tgtEl>
                                          <p:spTgt spid="24"/>
                                        </p:tgtEl>
                                        <p:attrNameLst>
                                          <p:attrName>fill.type</p:attrName>
                                        </p:attrNameLst>
                                      </p:cBhvr>
                                      <p:to>
                                        <p:strVal val="solid"/>
                                      </p:to>
                                    </p:set>
                                    <p:set>
                                      <p:cBhvr>
                                        <p:cTn id="79" dur="500" fill="hold"/>
                                        <p:tgtEl>
                                          <p:spTgt spid="24"/>
                                        </p:tgtEl>
                                        <p:attrNameLst>
                                          <p:attrName>fill.on</p:attrName>
                                        </p:attrNameLst>
                                      </p:cBhvr>
                                      <p:to>
                                        <p:strVal val="true"/>
                                      </p:to>
                                    </p:set>
                                  </p:childTnLst>
                                </p:cTn>
                              </p:par>
                              <p:par>
                                <p:cTn id="80" presetID="19" presetClass="emph" presetSubtype="0" fill="hold" grpId="1" nodeType="withEffect">
                                  <p:stCondLst>
                                    <p:cond delay="0"/>
                                  </p:stCondLst>
                                  <p:childTnLst>
                                    <p:animClr clrSpc="rgb" dir="cw">
                                      <p:cBhvr override="childStyle">
                                        <p:cTn id="81" dur="500" fill="hold"/>
                                        <p:tgtEl>
                                          <p:spTgt spid="27"/>
                                        </p:tgtEl>
                                        <p:attrNameLst>
                                          <p:attrName>style.color</p:attrName>
                                        </p:attrNameLst>
                                      </p:cBhvr>
                                      <p:to>
                                        <a:schemeClr val="folHlink"/>
                                      </p:to>
                                    </p:animClr>
                                    <p:animClr clrSpc="rgb" dir="cw">
                                      <p:cBhvr>
                                        <p:cTn id="82" dur="500" fill="hold"/>
                                        <p:tgtEl>
                                          <p:spTgt spid="27"/>
                                        </p:tgtEl>
                                        <p:attrNameLst>
                                          <p:attrName>fillcolor</p:attrName>
                                        </p:attrNameLst>
                                      </p:cBhvr>
                                      <p:to>
                                        <a:schemeClr val="folHlink"/>
                                      </p:to>
                                    </p:animClr>
                                    <p:set>
                                      <p:cBhvr>
                                        <p:cTn id="83" dur="500" fill="hold"/>
                                        <p:tgtEl>
                                          <p:spTgt spid="27"/>
                                        </p:tgtEl>
                                        <p:attrNameLst>
                                          <p:attrName>fill.type</p:attrName>
                                        </p:attrNameLst>
                                      </p:cBhvr>
                                      <p:to>
                                        <p:strVal val="solid"/>
                                      </p:to>
                                    </p:set>
                                    <p:set>
                                      <p:cBhvr>
                                        <p:cTn id="84" dur="500" fill="hold"/>
                                        <p:tgtEl>
                                          <p:spTgt spid="27"/>
                                        </p:tgtEl>
                                        <p:attrNameLst>
                                          <p:attrName>fill.on</p:attrName>
                                        </p:attrNameLst>
                                      </p:cBhvr>
                                      <p:to>
                                        <p:strVal val="tru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4"/>
                                        </p:tgtEl>
                                        <p:attrNameLst>
                                          <p:attrName>style.visibility</p:attrName>
                                        </p:attrNameLst>
                                      </p:cBhvr>
                                      <p:to>
                                        <p:strVal val="visible"/>
                                      </p:to>
                                    </p:set>
                                  </p:childTnLst>
                                </p:cTn>
                              </p:par>
                              <p:par>
                                <p:cTn id="91" presetID="1" presetClass="emph" presetSubtype="2" fill="hold" nodeType="withEffect">
                                  <p:stCondLst>
                                    <p:cond delay="0"/>
                                  </p:stCondLst>
                                  <p:childTnLst>
                                    <p:animClr clrSpc="rgb" dir="cw">
                                      <p:cBhvr>
                                        <p:cTn id="92" dur="2000" fill="hold"/>
                                        <p:tgtEl>
                                          <p:spTgt spid="18"/>
                                        </p:tgtEl>
                                        <p:attrNameLst>
                                          <p:attrName>fillcolor</p:attrName>
                                        </p:attrNameLst>
                                      </p:cBhvr>
                                      <p:to>
                                        <a:schemeClr val="accent1"/>
                                      </p:to>
                                    </p:animClr>
                                    <p:set>
                                      <p:cBhvr>
                                        <p:cTn id="93" dur="2000" fill="hold"/>
                                        <p:tgtEl>
                                          <p:spTgt spid="18"/>
                                        </p:tgtEl>
                                        <p:attrNameLst>
                                          <p:attrName>fill.type</p:attrName>
                                        </p:attrNameLst>
                                      </p:cBhvr>
                                      <p:to>
                                        <p:strVal val="solid"/>
                                      </p:to>
                                    </p:set>
                                    <p:set>
                                      <p:cBhvr>
                                        <p:cTn id="94" dur="2000" fill="hold"/>
                                        <p:tgtEl>
                                          <p:spTgt spid="18"/>
                                        </p:tgtEl>
                                        <p:attrNameLst>
                                          <p:attrName>fill.on</p:attrName>
                                        </p:attrNameLst>
                                      </p:cBhvr>
                                      <p:to>
                                        <p:strVal val="true"/>
                                      </p:to>
                                    </p:set>
                                  </p:childTnLst>
                                </p:cTn>
                              </p:par>
                              <p:par>
                                <p:cTn id="95" presetID="1" presetClass="emph" presetSubtype="2" fill="hold" nodeType="withEffect">
                                  <p:stCondLst>
                                    <p:cond delay="0"/>
                                  </p:stCondLst>
                                  <p:childTnLst>
                                    <p:animClr clrSpc="rgb" dir="cw">
                                      <p:cBhvr>
                                        <p:cTn id="96" dur="2000" fill="hold"/>
                                        <p:tgtEl>
                                          <p:spTgt spid="25"/>
                                        </p:tgtEl>
                                        <p:attrNameLst>
                                          <p:attrName>fillcolor</p:attrName>
                                        </p:attrNameLst>
                                      </p:cBhvr>
                                      <p:to>
                                        <a:schemeClr val="accent1"/>
                                      </p:to>
                                    </p:animClr>
                                    <p:set>
                                      <p:cBhvr>
                                        <p:cTn id="97" dur="2000" fill="hold"/>
                                        <p:tgtEl>
                                          <p:spTgt spid="25"/>
                                        </p:tgtEl>
                                        <p:attrNameLst>
                                          <p:attrName>fill.type</p:attrName>
                                        </p:attrNameLst>
                                      </p:cBhvr>
                                      <p:to>
                                        <p:strVal val="solid"/>
                                      </p:to>
                                    </p:set>
                                    <p:set>
                                      <p:cBhvr>
                                        <p:cTn id="98" dur="2000" fill="hold"/>
                                        <p:tgtEl>
                                          <p:spTgt spid="25"/>
                                        </p:tgtEl>
                                        <p:attrNameLst>
                                          <p:attrName>fill.on</p:attrName>
                                        </p:attrNameLst>
                                      </p:cBhvr>
                                      <p:to>
                                        <p:strVal val="true"/>
                                      </p:to>
                                    </p:set>
                                  </p:childTnLst>
                                </p:cTn>
                              </p:par>
                              <p:par>
                                <p:cTn id="99" presetID="1" presetClass="emph" presetSubtype="2" fill="hold" nodeType="withEffect">
                                  <p:stCondLst>
                                    <p:cond delay="0"/>
                                  </p:stCondLst>
                                  <p:childTnLst>
                                    <p:animClr clrSpc="rgb" dir="cw">
                                      <p:cBhvr>
                                        <p:cTn id="100" dur="2000" fill="hold"/>
                                        <p:tgtEl>
                                          <p:spTgt spid="28"/>
                                        </p:tgtEl>
                                        <p:attrNameLst>
                                          <p:attrName>fillcolor</p:attrName>
                                        </p:attrNameLst>
                                      </p:cBhvr>
                                      <p:to>
                                        <a:schemeClr val="accent1"/>
                                      </p:to>
                                    </p:animClr>
                                    <p:set>
                                      <p:cBhvr>
                                        <p:cTn id="101" dur="2000" fill="hold"/>
                                        <p:tgtEl>
                                          <p:spTgt spid="28"/>
                                        </p:tgtEl>
                                        <p:attrNameLst>
                                          <p:attrName>fill.type</p:attrName>
                                        </p:attrNameLst>
                                      </p:cBhvr>
                                      <p:to>
                                        <p:strVal val="solid"/>
                                      </p:to>
                                    </p:set>
                                    <p:set>
                                      <p:cBhvr>
                                        <p:cTn id="102" dur="2000" fill="hold"/>
                                        <p:tgtEl>
                                          <p:spTgt spid="28"/>
                                        </p:tgtEl>
                                        <p:attrNameLst>
                                          <p:attrName>fill.on</p:attrName>
                                        </p:attrNameLst>
                                      </p:cBhvr>
                                      <p:to>
                                        <p:strVal val="true"/>
                                      </p:to>
                                    </p:set>
                                  </p:childTnLst>
                                </p:cTn>
                              </p:par>
                              <p:par>
                                <p:cTn id="103" presetID="1" presetClass="entr" presetSubtype="0"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 presetClass="entr" presetSubtype="0" fill="hold" nodeType="clickEffect">
                                  <p:stCondLst>
                                    <p:cond delay="0"/>
                                  </p:stCondLst>
                                  <p:childTnLst>
                                    <p:set>
                                      <p:cBhvr>
                                        <p:cTn id="10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8" grpId="0" animBg="1"/>
      <p:bldP spid="9" grpId="0" animBg="1"/>
      <p:bldP spid="10" grpId="0" animBg="1"/>
      <p:bldP spid="11" grpId="0"/>
      <p:bldP spid="12" grpId="0"/>
      <p:bldP spid="17" grpId="0" animBg="1"/>
      <p:bldP spid="17" grpId="1" animBg="1"/>
      <p:bldP spid="18" grpId="0" animBg="1"/>
      <p:bldP spid="19" grpId="0" animBg="1"/>
      <p:bldP spid="20" grpId="0" animBg="1"/>
      <p:bldP spid="21" grpId="0" animBg="1"/>
      <p:bldP spid="22" grpId="0" animBg="1"/>
      <p:bldP spid="22" grpId="1" animBg="1"/>
      <p:bldP spid="24" grpId="0" animBg="1"/>
      <p:bldP spid="24" grpId="1" animBg="1"/>
      <p:bldP spid="25" grpId="0" animBg="1"/>
      <p:bldP spid="26" grpId="0" animBg="1"/>
      <p:bldP spid="27" grpId="0" animBg="1"/>
      <p:bldP spid="27" grpId="1" animBg="1"/>
      <p:bldP spid="28" grpId="0" animBg="1"/>
      <p:bldP spid="29" grpId="0" animBg="1"/>
      <p:bldP spid="30" grpId="0" animBg="1"/>
      <p:bldP spid="31" grpId="0"/>
      <p:bldP spid="42" grpId="0"/>
      <p:bldP spid="52" grpId="0"/>
      <p:bldP spid="63" grpId="0" animBg="1"/>
      <p:bldP spid="65" grpId="0" animBg="1"/>
      <p:bldP spid="5" grpId="0" animBg="1"/>
      <p:bldP spid="44"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a:grpSpLocks/>
          </p:cNvGrpSpPr>
          <p:nvPr/>
        </p:nvGrpSpPr>
        <p:grpSpPr bwMode="auto">
          <a:xfrm>
            <a:off x="388944" y="3133167"/>
            <a:ext cx="8363567" cy="1481138"/>
            <a:chOff x="513464" y="2941057"/>
            <a:chExt cx="8363191" cy="1480443"/>
          </a:xfrm>
        </p:grpSpPr>
        <p:sp>
          <p:nvSpPr>
            <p:cNvPr id="16403" name="Rectangle 22"/>
            <p:cNvSpPr>
              <a:spLocks noChangeArrowheads="1"/>
            </p:cNvSpPr>
            <p:nvPr/>
          </p:nvSpPr>
          <p:spPr bwMode="auto">
            <a:xfrm>
              <a:off x="513464" y="2941057"/>
              <a:ext cx="425122"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mazon Ember"/>
                  <a:ea typeface="+mn-ea"/>
                  <a:cs typeface="MS PGothic" charset="0"/>
                </a:rPr>
                <a:t>00</a:t>
              </a:r>
            </a:p>
          </p:txBody>
        </p:sp>
        <p:grpSp>
          <p:nvGrpSpPr>
            <p:cNvPr id="16404" name="Group 25"/>
            <p:cNvGrpSpPr>
              <a:grpSpLocks/>
            </p:cNvGrpSpPr>
            <p:nvPr/>
          </p:nvGrpSpPr>
          <p:grpSpPr bwMode="auto">
            <a:xfrm>
              <a:off x="611885" y="2941057"/>
              <a:ext cx="8264770" cy="1480443"/>
              <a:chOff x="611885" y="2941057"/>
              <a:chExt cx="8264770" cy="1480443"/>
            </a:xfrm>
          </p:grpSpPr>
          <p:grpSp>
            <p:nvGrpSpPr>
              <p:cNvPr id="16405" name="Group 26"/>
              <p:cNvGrpSpPr>
                <a:grpSpLocks/>
              </p:cNvGrpSpPr>
              <p:nvPr/>
            </p:nvGrpSpPr>
            <p:grpSpPr bwMode="auto">
              <a:xfrm>
                <a:off x="3212376" y="2941057"/>
                <a:ext cx="2799852" cy="1480443"/>
                <a:chOff x="3212376" y="2941057"/>
                <a:chExt cx="2799852" cy="1480443"/>
              </a:xfrm>
            </p:grpSpPr>
            <p:sp>
              <p:nvSpPr>
                <p:cNvPr id="16414" name="Rectangle 41"/>
                <p:cNvSpPr>
                  <a:spLocks noChangeArrowheads="1"/>
                </p:cNvSpPr>
                <p:nvPr/>
              </p:nvSpPr>
              <p:spPr bwMode="auto">
                <a:xfrm>
                  <a:off x="3308926" y="3263169"/>
                  <a:ext cx="2611321" cy="1158331"/>
                </a:xfrm>
                <a:prstGeom prst="rect">
                  <a:avLst/>
                </a:prstGeom>
                <a:solidFill>
                  <a:schemeClr val="bg1"/>
                </a:solidFill>
                <a:ln w="9525">
                  <a:solidFill>
                    <a:schemeClr val="tx1"/>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16415" name="Rectangle 42"/>
                <p:cNvSpPr>
                  <a:spLocks noChangeArrowheads="1"/>
                </p:cNvSpPr>
                <p:nvPr/>
              </p:nvSpPr>
              <p:spPr bwMode="auto">
                <a:xfrm>
                  <a:off x="3212376" y="2941057"/>
                  <a:ext cx="425122"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mazon Ember"/>
                      <a:ea typeface="+mn-ea"/>
                      <a:cs typeface="MS PGothic" charset="0"/>
                    </a:rPr>
                    <a:t>55</a:t>
                  </a:r>
                </a:p>
              </p:txBody>
            </p:sp>
            <p:sp>
              <p:nvSpPr>
                <p:cNvPr id="16416" name="Rectangle 43"/>
                <p:cNvSpPr>
                  <a:spLocks noChangeArrowheads="1"/>
                </p:cNvSpPr>
                <p:nvPr/>
              </p:nvSpPr>
              <p:spPr bwMode="auto">
                <a:xfrm>
                  <a:off x="5570898" y="2941057"/>
                  <a:ext cx="441330"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mazon Ember"/>
                      <a:ea typeface="+mn-ea"/>
                      <a:cs typeface="MS PGothic" charset="0"/>
                    </a:rPr>
                    <a:t>A9</a:t>
                  </a:r>
                </a:p>
              </p:txBody>
            </p:sp>
          </p:grpSp>
          <p:grpSp>
            <p:nvGrpSpPr>
              <p:cNvPr id="16406" name="Group 28"/>
              <p:cNvGrpSpPr>
                <a:grpSpLocks/>
              </p:cNvGrpSpPr>
              <p:nvPr/>
            </p:nvGrpSpPr>
            <p:grpSpPr bwMode="auto">
              <a:xfrm>
                <a:off x="611885" y="2941057"/>
                <a:ext cx="2570089" cy="1480443"/>
                <a:chOff x="611885" y="2941057"/>
                <a:chExt cx="2570089" cy="1480443"/>
              </a:xfrm>
            </p:grpSpPr>
            <p:sp>
              <p:nvSpPr>
                <p:cNvPr id="16412" name="Rectangle 38"/>
                <p:cNvSpPr>
                  <a:spLocks noChangeArrowheads="1"/>
                </p:cNvSpPr>
                <p:nvPr/>
              </p:nvSpPr>
              <p:spPr bwMode="auto">
                <a:xfrm>
                  <a:off x="611885" y="3263169"/>
                  <a:ext cx="2458926" cy="1158331"/>
                </a:xfrm>
                <a:prstGeom prst="rect">
                  <a:avLst/>
                </a:prstGeom>
                <a:solidFill>
                  <a:schemeClr val="bg1"/>
                </a:solidFill>
                <a:ln w="9525">
                  <a:solidFill>
                    <a:schemeClr val="tx1"/>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16413" name="Rectangle 39"/>
                <p:cNvSpPr>
                  <a:spLocks noChangeArrowheads="1"/>
                </p:cNvSpPr>
                <p:nvPr/>
              </p:nvSpPr>
              <p:spPr bwMode="auto">
                <a:xfrm>
                  <a:off x="2756852" y="2941057"/>
                  <a:ext cx="425122"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mazon Ember"/>
                      <a:ea typeface="+mn-ea"/>
                      <a:cs typeface="MS PGothic" charset="0"/>
                    </a:rPr>
                    <a:t>54</a:t>
                  </a:r>
                </a:p>
              </p:txBody>
            </p:sp>
          </p:grpSp>
          <p:grpSp>
            <p:nvGrpSpPr>
              <p:cNvPr id="16407" name="Group 29"/>
              <p:cNvGrpSpPr>
                <a:grpSpLocks/>
              </p:cNvGrpSpPr>
              <p:nvPr/>
            </p:nvGrpSpPr>
            <p:grpSpPr bwMode="auto">
              <a:xfrm>
                <a:off x="6089413" y="2941057"/>
                <a:ext cx="2787242" cy="1480443"/>
                <a:chOff x="6089413" y="2941057"/>
                <a:chExt cx="2787242" cy="1480443"/>
              </a:xfrm>
            </p:grpSpPr>
            <p:sp>
              <p:nvSpPr>
                <p:cNvPr id="16408" name="TextBox 34"/>
                <p:cNvSpPr txBox="1">
                  <a:spLocks noChangeArrowheads="1"/>
                </p:cNvSpPr>
                <p:nvPr/>
              </p:nvSpPr>
              <p:spPr bwMode="auto">
                <a:xfrm>
                  <a:off x="8441339" y="2941057"/>
                  <a:ext cx="435316"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charset="0"/>
                      <a:ea typeface="ＭＳ Ｐゴシック" charset="0"/>
                      <a:cs typeface="MS PGothic" charset="0"/>
                    </a:rPr>
                    <a:t>FF</a:t>
                  </a:r>
                </a:p>
              </p:txBody>
            </p:sp>
            <p:grpSp>
              <p:nvGrpSpPr>
                <p:cNvPr id="16409" name="Group 32"/>
                <p:cNvGrpSpPr>
                  <a:grpSpLocks/>
                </p:cNvGrpSpPr>
                <p:nvPr/>
              </p:nvGrpSpPr>
              <p:grpSpPr bwMode="auto">
                <a:xfrm>
                  <a:off x="6089413" y="2941057"/>
                  <a:ext cx="2681855" cy="1480443"/>
                  <a:chOff x="6089413" y="2941057"/>
                  <a:chExt cx="2681855" cy="1480443"/>
                </a:xfrm>
              </p:grpSpPr>
              <p:sp>
                <p:nvSpPr>
                  <p:cNvPr id="16410" name="Rectangle 35"/>
                  <p:cNvSpPr>
                    <a:spLocks noChangeArrowheads="1"/>
                  </p:cNvSpPr>
                  <p:nvPr/>
                </p:nvSpPr>
                <p:spPr bwMode="auto">
                  <a:xfrm>
                    <a:off x="6152010" y="3259995"/>
                    <a:ext cx="2619258" cy="1161505"/>
                  </a:xfrm>
                  <a:prstGeom prst="rect">
                    <a:avLst/>
                  </a:prstGeom>
                  <a:solidFill>
                    <a:schemeClr val="bg1"/>
                  </a:solidFill>
                  <a:ln w="9525">
                    <a:solidFill>
                      <a:schemeClr val="tx1"/>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16411" name="Rectangle 37"/>
                  <p:cNvSpPr>
                    <a:spLocks noChangeArrowheads="1"/>
                  </p:cNvSpPr>
                  <p:nvPr/>
                </p:nvSpPr>
                <p:spPr bwMode="auto">
                  <a:xfrm>
                    <a:off x="6089413" y="2941057"/>
                    <a:ext cx="466773" cy="33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mazon Ember"/>
                        <a:ea typeface="+mn-ea"/>
                        <a:cs typeface="MS PGothic" charset="0"/>
                      </a:rPr>
                      <a:t>AA</a:t>
                    </a:r>
                  </a:p>
                </p:txBody>
              </p:sp>
            </p:grpSp>
          </p:grpSp>
        </p:grpSp>
      </p:grpSp>
      <p:grpSp>
        <p:nvGrpSpPr>
          <p:cNvPr id="34" name="Group 33"/>
          <p:cNvGrpSpPr>
            <a:grpSpLocks/>
          </p:cNvGrpSpPr>
          <p:nvPr/>
        </p:nvGrpSpPr>
        <p:grpSpPr bwMode="auto">
          <a:xfrm>
            <a:off x="387351" y="3131581"/>
            <a:ext cx="8360388" cy="1479550"/>
            <a:chOff x="325991" y="3325209"/>
            <a:chExt cx="8360242" cy="1707648"/>
          </a:xfrm>
        </p:grpSpPr>
        <p:sp>
          <p:nvSpPr>
            <p:cNvPr id="16400" name="Rectangle 6"/>
            <p:cNvSpPr>
              <a:spLocks noChangeArrowheads="1"/>
            </p:cNvSpPr>
            <p:nvPr/>
          </p:nvSpPr>
          <p:spPr bwMode="auto">
            <a:xfrm>
              <a:off x="427589" y="3702651"/>
              <a:ext cx="8154846" cy="1330206"/>
            </a:xfrm>
            <a:prstGeom prst="rect">
              <a:avLst/>
            </a:prstGeom>
            <a:solidFill>
              <a:schemeClr val="bg1"/>
            </a:solidFill>
            <a:ln w="9525">
              <a:solidFill>
                <a:schemeClr val="tx1"/>
              </a:solidFill>
              <a:miter lim="800000"/>
              <a:headEnd/>
              <a:tailEnd/>
            </a:ln>
          </p:spPr>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16401" name="TextBox 7"/>
            <p:cNvSpPr txBox="1">
              <a:spLocks noChangeArrowheads="1"/>
            </p:cNvSpPr>
            <p:nvPr/>
          </p:nvSpPr>
          <p:spPr bwMode="auto">
            <a:xfrm>
              <a:off x="325991" y="3325209"/>
              <a:ext cx="412886" cy="390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charset="0"/>
                  <a:ea typeface="ＭＳ Ｐゴシック" charset="0"/>
                  <a:cs typeface="MS PGothic" charset="0"/>
                </a:rPr>
                <a:t>00</a:t>
              </a:r>
            </a:p>
          </p:txBody>
        </p:sp>
        <p:sp>
          <p:nvSpPr>
            <p:cNvPr id="16402" name="TextBox 8"/>
            <p:cNvSpPr txBox="1">
              <a:spLocks noChangeArrowheads="1"/>
            </p:cNvSpPr>
            <p:nvPr/>
          </p:nvSpPr>
          <p:spPr bwMode="auto">
            <a:xfrm>
              <a:off x="8250905" y="3328379"/>
              <a:ext cx="435328" cy="390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charset="0"/>
                  <a:ea typeface="ＭＳ Ｐゴシック" charset="0"/>
                  <a:cs typeface="MS PGothic" charset="0"/>
                </a:rPr>
                <a:t>FF</a:t>
              </a:r>
            </a:p>
          </p:txBody>
        </p:sp>
      </p:grpSp>
      <p:sp>
        <p:nvSpPr>
          <p:cNvPr id="16387" name="Title 1"/>
          <p:cNvSpPr>
            <a:spLocks noGrp="1"/>
          </p:cNvSpPr>
          <p:nvPr>
            <p:ph type="title"/>
          </p:nvPr>
        </p:nvSpPr>
        <p:spPr/>
        <p:txBody>
          <a:bodyPr/>
          <a:lstStyle/>
          <a:p>
            <a:pPr eaLnBrk="1" hangingPunct="1"/>
            <a:r>
              <a:rPr lang="en-US">
                <a:solidFill>
                  <a:schemeClr val="bg1"/>
                </a:solidFill>
                <a:latin typeface="Arial" charset="0"/>
                <a:ea typeface="MS PGothic" charset="0"/>
              </a:rPr>
              <a:t>Partition Keys</a:t>
            </a:r>
          </a:p>
        </p:txBody>
      </p:sp>
      <p:sp>
        <p:nvSpPr>
          <p:cNvPr id="2" name="Content Placeholder 1"/>
          <p:cNvSpPr>
            <a:spLocks noGrp="1"/>
          </p:cNvSpPr>
          <p:nvPr>
            <p:ph idx="1"/>
          </p:nvPr>
        </p:nvSpPr>
        <p:spPr>
          <a:xfrm>
            <a:off x="336550" y="800100"/>
            <a:ext cx="8204200" cy="894796"/>
          </a:xfrm>
        </p:spPr>
        <p:txBody>
          <a:bodyPr/>
          <a:lstStyle/>
          <a:p>
            <a:r>
              <a:rPr lang="en-US" sz="1600">
                <a:solidFill>
                  <a:schemeClr val="bg1"/>
                </a:solidFill>
                <a:latin typeface="Arial" charset="0"/>
                <a:ea typeface="MS PGothic" charset="0"/>
              </a:rPr>
              <a:t>Partition Key uniquely identifies an item</a:t>
            </a:r>
          </a:p>
          <a:p>
            <a:r>
              <a:rPr lang="en-US" sz="1600">
                <a:solidFill>
                  <a:schemeClr val="bg1"/>
                </a:solidFill>
                <a:latin typeface="Arial" charset="0"/>
                <a:ea typeface="MS PGothic" charset="0"/>
              </a:rPr>
              <a:t>Partition Key is used for building an unordered hash index</a:t>
            </a:r>
          </a:p>
          <a:p>
            <a:r>
              <a:rPr lang="en-US" sz="1600">
                <a:solidFill>
                  <a:schemeClr val="bg1"/>
                </a:solidFill>
                <a:latin typeface="Arial" charset="0"/>
                <a:ea typeface="MS PGothic" charset="0"/>
              </a:rPr>
              <a:t>Allows table to be partitioned for scale </a:t>
            </a:r>
          </a:p>
        </p:txBody>
      </p:sp>
      <p:sp>
        <p:nvSpPr>
          <p:cNvPr id="24" name="Freeform 23"/>
          <p:cNvSpPr>
            <a:spLocks/>
          </p:cNvSpPr>
          <p:nvPr/>
        </p:nvSpPr>
        <p:spPr bwMode="auto">
          <a:xfrm>
            <a:off x="1241425" y="2933145"/>
            <a:ext cx="3263900" cy="1090613"/>
          </a:xfrm>
          <a:custGeom>
            <a:avLst/>
            <a:gdLst>
              <a:gd name="T0" fmla="*/ 304363834 w 2041559"/>
              <a:gd name="T1" fmla="*/ 0 h 599302"/>
              <a:gd name="T2" fmla="*/ 259230089 w 2041559"/>
              <a:gd name="T3" fmla="*/ 110742653 h 599302"/>
              <a:gd name="T4" fmla="*/ 73382820 w 2041559"/>
              <a:gd name="T5" fmla="*/ 112455747 h 599302"/>
              <a:gd name="T6" fmla="*/ 401673 w 2041559"/>
              <a:gd name="T7" fmla="*/ 511527819 h 5993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41559" h="599302">
                <a:moveTo>
                  <a:pt x="2041559" y="0"/>
                </a:moveTo>
                <a:cubicBezTo>
                  <a:pt x="2041044" y="57149"/>
                  <a:pt x="1997042" y="107786"/>
                  <a:pt x="1738819" y="129745"/>
                </a:cubicBezTo>
                <a:cubicBezTo>
                  <a:pt x="1480596" y="151704"/>
                  <a:pt x="781578" y="53493"/>
                  <a:pt x="492224" y="131752"/>
                </a:cubicBezTo>
                <a:cubicBezTo>
                  <a:pt x="202870" y="210011"/>
                  <a:pt x="-27683" y="385118"/>
                  <a:pt x="2694" y="599302"/>
                </a:cubicBezTo>
              </a:path>
            </a:pathLst>
          </a:custGeom>
          <a:noFill/>
          <a:ln w="12700" cap="flat" cmpd="sng">
            <a:solidFill>
              <a:srgbClr val="FBB346"/>
            </a:solidFill>
            <a:prstDash val="solid"/>
            <a:round/>
            <a:headEnd/>
            <a:tailEnd type="triangle" w="med" len="me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25" name="Freeform 24"/>
          <p:cNvSpPr>
            <a:spLocks/>
          </p:cNvSpPr>
          <p:nvPr/>
        </p:nvSpPr>
        <p:spPr bwMode="auto">
          <a:xfrm>
            <a:off x="1906595" y="2861704"/>
            <a:ext cx="2668587" cy="1162050"/>
          </a:xfrm>
          <a:custGeom>
            <a:avLst/>
            <a:gdLst>
              <a:gd name="T0" fmla="*/ 0 w 2333832"/>
              <a:gd name="T1" fmla="*/ 0 h 676718"/>
              <a:gd name="T2" fmla="*/ 3445588 w 2333832"/>
              <a:gd name="T3" fmla="*/ 27891099 h 676718"/>
              <a:gd name="T4" fmla="*/ 5734573 w 2333832"/>
              <a:gd name="T5" fmla="*/ 98230928 h 676718"/>
              <a:gd name="T6" fmla="*/ 6382159 w 2333832"/>
              <a:gd name="T7" fmla="*/ 320555812 h 6767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33832" h="676718">
                <a:moveTo>
                  <a:pt x="0" y="0"/>
                </a:moveTo>
                <a:cubicBezTo>
                  <a:pt x="498389" y="14416"/>
                  <a:pt x="906253" y="24318"/>
                  <a:pt x="1254133" y="58880"/>
                </a:cubicBezTo>
                <a:cubicBezTo>
                  <a:pt x="1602013" y="93442"/>
                  <a:pt x="1909140" y="104400"/>
                  <a:pt x="2087283" y="207373"/>
                </a:cubicBezTo>
                <a:cubicBezTo>
                  <a:pt x="2265426" y="310346"/>
                  <a:pt x="2368815" y="419285"/>
                  <a:pt x="2322992" y="676718"/>
                </a:cubicBezTo>
              </a:path>
            </a:pathLst>
          </a:custGeom>
          <a:noFill/>
          <a:ln w="12700" cap="flat" cmpd="sng">
            <a:solidFill>
              <a:srgbClr val="FBB346"/>
            </a:solidFill>
            <a:prstDash val="solid"/>
            <a:round/>
            <a:headEnd/>
            <a:tailEnd type="triangle" w="med" len="me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cxnSp>
        <p:nvCxnSpPr>
          <p:cNvPr id="28" name="Straight Arrow Connector 27"/>
          <p:cNvCxnSpPr>
            <a:cxnSpLocks noChangeShapeType="1"/>
          </p:cNvCxnSpPr>
          <p:nvPr/>
        </p:nvCxnSpPr>
        <p:spPr bwMode="auto">
          <a:xfrm>
            <a:off x="1803400" y="2987116"/>
            <a:ext cx="0" cy="0"/>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31" name="Freeform 30"/>
          <p:cNvSpPr>
            <a:spLocks/>
          </p:cNvSpPr>
          <p:nvPr/>
        </p:nvSpPr>
        <p:spPr bwMode="auto">
          <a:xfrm>
            <a:off x="7666044" y="2983945"/>
            <a:ext cx="180975" cy="1039813"/>
          </a:xfrm>
          <a:custGeom>
            <a:avLst/>
            <a:gdLst>
              <a:gd name="T0" fmla="*/ 9 w 541056"/>
              <a:gd name="T1" fmla="*/ 0 h 742461"/>
              <a:gd name="T2" fmla="*/ 1 w 541056"/>
              <a:gd name="T3" fmla="*/ 15749793 h 742461"/>
              <a:gd name="T4" fmla="*/ 0 w 541056"/>
              <a:gd name="T5" fmla="*/ 41561893 h 742461"/>
              <a:gd name="T6" fmla="*/ 0 w 541056"/>
              <a:gd name="T7" fmla="*/ 41561893 h 74246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41056" h="742461">
                <a:moveTo>
                  <a:pt x="541056" y="0"/>
                </a:moveTo>
                <a:cubicBezTo>
                  <a:pt x="351533" y="78805"/>
                  <a:pt x="162010" y="157611"/>
                  <a:pt x="72133" y="281354"/>
                </a:cubicBezTo>
                <a:cubicBezTo>
                  <a:pt x="-17744" y="405097"/>
                  <a:pt x="1794" y="742461"/>
                  <a:pt x="1794" y="742461"/>
                </a:cubicBezTo>
              </a:path>
            </a:pathLst>
          </a:custGeom>
          <a:noFill/>
          <a:ln w="12700" cap="flat" cmpd="sng">
            <a:solidFill>
              <a:srgbClr val="FBB346"/>
            </a:solidFill>
            <a:prstDash val="solid"/>
            <a:round/>
            <a:headEnd/>
            <a:tailEnd type="triangle" w="med" len="med"/>
          </a:ln>
          <a:extLst>
            <a:ext uri="{909E8E84-426E-40dd-AFC4-6F175D3DCCD1}">
              <a14:hiddenFill xmlns="" xmlns:a14="http://schemas.microsoft.com/office/drawing/2010/main">
                <a:solidFill>
                  <a:srgbClr val="FFFFFF"/>
                </a:solidFill>
              </a14:hiddenFill>
            </a:ext>
          </a:extLst>
        </p:spPr>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Amazon Ember"/>
              <a:ea typeface="+mn-ea"/>
              <a:cs typeface="+mn-cs"/>
            </a:endParaRPr>
          </a:p>
        </p:txBody>
      </p:sp>
      <p:sp>
        <p:nvSpPr>
          <p:cNvPr id="4" name="Rounded Rectangle 3"/>
          <p:cNvSpPr/>
          <p:nvPr/>
        </p:nvSpPr>
        <p:spPr>
          <a:xfrm>
            <a:off x="496894" y="1939367"/>
            <a:ext cx="1539875" cy="776288"/>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Id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Name = Jim</a:t>
            </a:r>
          </a:p>
        </p:txBody>
      </p:sp>
      <p:sp>
        <p:nvSpPr>
          <p:cNvPr id="10" name="TextBox 9"/>
          <p:cNvSpPr txBox="1">
            <a:spLocks noChangeArrowheads="1"/>
          </p:cNvSpPr>
          <p:nvPr/>
        </p:nvSpPr>
        <p:spPr bwMode="auto">
          <a:xfrm>
            <a:off x="593731" y="2718833"/>
            <a:ext cx="1347181"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charset="0"/>
                <a:ea typeface="ＭＳ Ｐゴシック" charset="0"/>
                <a:cs typeface="MS PGothic" charset="0"/>
              </a:rPr>
              <a:t>Hash (1) =  7B</a:t>
            </a:r>
          </a:p>
        </p:txBody>
      </p:sp>
      <p:sp>
        <p:nvSpPr>
          <p:cNvPr id="5" name="Rounded Rectangle 4"/>
          <p:cNvSpPr/>
          <p:nvPr/>
        </p:nvSpPr>
        <p:spPr>
          <a:xfrm>
            <a:off x="3686182" y="1939367"/>
            <a:ext cx="1655763" cy="776288"/>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Id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Name = Andy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Dept = </a:t>
            </a:r>
            <a:r>
              <a:rPr kumimoji="0" lang="en-US" sz="1400" b="0" i="0" u="none" strike="noStrike" kern="1200" cap="none" spc="0" normalizeH="0" baseline="0" noProof="0" dirty="0" err="1">
                <a:ln>
                  <a:noFill/>
                </a:ln>
                <a:solidFill>
                  <a:schemeClr val="tx1"/>
                </a:solidFill>
                <a:effectLst/>
                <a:uLnTx/>
                <a:uFillTx/>
                <a:latin typeface="Amazon Ember"/>
                <a:ea typeface="+mn-ea"/>
                <a:cs typeface="+mn-cs"/>
              </a:rPr>
              <a:t>Eng</a:t>
            </a:r>
            <a:endParaRPr kumimoji="0" lang="en-US" sz="1400" b="0" i="0" u="none" strike="noStrike" kern="1200" cap="none" spc="0" normalizeH="0" baseline="0" noProof="0" dirty="0">
              <a:ln>
                <a:noFill/>
              </a:ln>
              <a:solidFill>
                <a:schemeClr val="tx1"/>
              </a:solidFill>
              <a:effectLst/>
              <a:uLnTx/>
              <a:uFillTx/>
              <a:latin typeface="Amazon Ember"/>
              <a:ea typeface="+mn-ea"/>
              <a:cs typeface="+mn-cs"/>
            </a:endParaRPr>
          </a:p>
        </p:txBody>
      </p:sp>
      <p:sp>
        <p:nvSpPr>
          <p:cNvPr id="11" name="TextBox 10"/>
          <p:cNvSpPr txBox="1">
            <a:spLocks noChangeArrowheads="1"/>
          </p:cNvSpPr>
          <p:nvPr/>
        </p:nvSpPr>
        <p:spPr bwMode="auto">
          <a:xfrm>
            <a:off x="3822700" y="2718833"/>
            <a:ext cx="1322798"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charset="0"/>
                <a:ea typeface="ＭＳ Ｐゴシック" charset="0"/>
                <a:cs typeface="MS PGothic" charset="0"/>
              </a:rPr>
              <a:t>Hash (2) = 48 </a:t>
            </a:r>
          </a:p>
        </p:txBody>
      </p:sp>
      <p:sp>
        <p:nvSpPr>
          <p:cNvPr id="6" name="Rounded Rectangle 5"/>
          <p:cNvSpPr/>
          <p:nvPr/>
        </p:nvSpPr>
        <p:spPr>
          <a:xfrm>
            <a:off x="6991352" y="1939367"/>
            <a:ext cx="1655763" cy="776288"/>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Id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Name = Kim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Amazon Ember"/>
                <a:ea typeface="+mn-ea"/>
                <a:cs typeface="+mn-cs"/>
              </a:rPr>
              <a:t>Dept = Ops</a:t>
            </a:r>
          </a:p>
        </p:txBody>
      </p:sp>
      <p:sp>
        <p:nvSpPr>
          <p:cNvPr id="12" name="TextBox 11"/>
          <p:cNvSpPr txBox="1">
            <a:spLocks noChangeArrowheads="1"/>
          </p:cNvSpPr>
          <p:nvPr/>
        </p:nvSpPr>
        <p:spPr bwMode="auto">
          <a:xfrm>
            <a:off x="7127876" y="2718833"/>
            <a:ext cx="138371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Arial" charset="0"/>
                <a:ea typeface="ＭＳ Ｐゴシック" charset="0"/>
                <a:cs typeface="MS PGothic" charset="0"/>
              </a:rPr>
              <a:t>Hash (3) = CD </a:t>
            </a:r>
          </a:p>
        </p:txBody>
      </p:sp>
      <p:sp>
        <p:nvSpPr>
          <p:cNvPr id="3" name="TextBox 2"/>
          <p:cNvSpPr txBox="1">
            <a:spLocks noChangeArrowheads="1"/>
          </p:cNvSpPr>
          <p:nvPr/>
        </p:nvSpPr>
        <p:spPr bwMode="auto">
          <a:xfrm>
            <a:off x="3879850" y="3131580"/>
            <a:ext cx="1238828"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Arial" charset="0"/>
                <a:ea typeface="ＭＳ Ｐゴシック" charset="0"/>
                <a:cs typeface="MS PGothic" charset="0"/>
              </a:rPr>
              <a:t>Key Space</a:t>
            </a:r>
          </a:p>
        </p:txBody>
      </p:sp>
    </p:spTree>
    <p:extLst>
      <p:ext uri="{BB962C8B-B14F-4D97-AF65-F5344CB8AC3E}">
        <p14:creationId xmlns:p14="http://schemas.microsoft.com/office/powerpoint/2010/main" val="4497670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grpId="1" nodeType="clickEffect">
                                  <p:stCondLst>
                                    <p:cond delay="0"/>
                                  </p:stCondLst>
                                  <p:childTnLst>
                                    <p:animMotion origin="layout" path="M -1.66667E-6 2.46914E-7 L 0.35417 0.31111 " pathEditMode="relative" rAng="0" ptsTypes="AA">
                                      <p:cBhvr>
                                        <p:cTn id="34" dur="2000" fill="hold"/>
                                        <p:tgtEl>
                                          <p:spTgt spid="4"/>
                                        </p:tgtEl>
                                        <p:attrNameLst>
                                          <p:attrName>ppt_x</p:attrName>
                                          <p:attrName>ppt_y</p:attrName>
                                        </p:attrNameLst>
                                      </p:cBhvr>
                                      <p:rCtr x="17708" y="15556"/>
                                    </p:animMotion>
                                  </p:childTnLst>
                                </p:cTn>
                              </p:par>
                              <p:par>
                                <p:cTn id="35" presetID="42" presetClass="path" presetSubtype="0" accel="50000" decel="50000" fill="hold" grpId="1" nodeType="withEffect">
                                  <p:stCondLst>
                                    <p:cond delay="0"/>
                                  </p:stCondLst>
                                  <p:childTnLst>
                                    <p:animMotion origin="layout" path="M 1.94444E-6 0.00463 L 0.35434 0.30679 " pathEditMode="relative" rAng="0" ptsTypes="AA">
                                      <p:cBhvr>
                                        <p:cTn id="36" dur="2000" fill="hold"/>
                                        <p:tgtEl>
                                          <p:spTgt spid="10"/>
                                        </p:tgtEl>
                                        <p:attrNameLst>
                                          <p:attrName>ppt_x</p:attrName>
                                          <p:attrName>ppt_y</p:attrName>
                                        </p:attrNameLst>
                                      </p:cBhvr>
                                      <p:rCtr x="17708" y="15093"/>
                                    </p:animMotion>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0" presetClass="path" presetSubtype="0" accel="50000" decel="50000" fill="hold" grpId="1" nodeType="withEffect">
                                  <p:stCondLst>
                                    <p:cond delay="0"/>
                                  </p:stCondLst>
                                  <p:childTnLst>
                                    <p:animMotion origin="layout" path="M 3.61111E-6 2.46914E-7 L 3.61111E-6 0.00031 C -0.00226 0.03981 3.61111E-6 0.01173 -0.00278 0.03179 C -0.00417 0.04475 -0.00278 0.03827 -0.00486 0.04599 C -0.00504 0.05 -0.00521 0.0537 -0.00608 0.05802 C -0.00608 0.05895 -0.0066 0.06018 -0.00695 0.06142 C -0.00799 0.06728 -0.00799 0.07006 -0.00903 0.07593 C -0.00955 0.07778 -0.0099 0.07901 -0.01025 0.08086 C -0.01042 0.08302 -0.01129 0.08889 -0.01233 0.09105 C -0.01407 0.09414 -0.01598 0.0963 -0.01702 0.09907 C -0.02014 0.10679 -0.01823 0.10309 -0.02344 0.1108 C -0.02396 0.11235 -0.02396 0.11358 -0.02448 0.11481 C -0.02622 0.11728 -0.0283 0.11944 -0.03021 0.1213 L -0.03664 0.12932 C -0.03768 0.13056 -0.03907 0.13179 -0.03993 0.13302 C -0.04132 0.13488 -0.04219 0.13611 -0.04323 0.13827 C -0.04618 0.14167 -0.04966 0.14444 -0.05226 0.14846 C -0.054 0.15123 -0.05434 0.15278 -0.05677 0.15463 C -0.05764 0.15586 -0.05886 0.15679 -0.05973 0.15772 C -0.06059 0.15895 -0.06094 0.16018 -0.06216 0.16142 C -0.06684 0.16636 -0.06754 0.16636 -0.07188 0.1679 C -0.07431 0.17068 -0.0757 0.17222 -0.07865 0.17469 C -0.07969 0.175 -0.08091 0.175 -0.08177 0.17593 C -0.0842 0.17716 -0.08594 0.17994 -0.08855 0.18086 C -0.08976 0.18117 -0.0908 0.18148 -0.09184 0.1821 C -0.09827 0.18611 -0.09184 0.18426 -0.09931 0.18735 C -0.10105 0.18796 -0.10261 0.18827 -0.104 0.18858 C -0.10625 0.1892 -0.10834 0.19043 -0.11042 0.19105 L -0.11389 0.1929 C -0.11511 0.19321 -0.11615 0.19352 -0.11719 0.19383 C -0.11858 0.19444 -0.11997 0.19506 -0.12136 0.19537 C -0.12466 0.19568 -0.1283 0.19568 -0.1316 0.1966 C -0.14063 0.19753 -0.13525 0.19753 -0.14375 0.19907 C -0.14618 0.19938 -0.14861 0.19969 -0.15139 0.20031 C -0.15625 0.20154 -0.1566 0.20247 -0.16233 0.20432 C -0.16407 0.20494 -0.16598 0.20525 -0.16789 0.20556 C -0.16893 0.20586 -0.16997 0.20648 -0.17118 0.20679 C -0.17639 0.20833 -0.18143 0.20988 -0.18629 0.21204 C -0.18768 0.21235 -0.18907 0.21296 -0.18993 0.21327 C -0.19184 0.2142 -0.19341 0.21512 -0.19532 0.21574 C -0.19723 0.21667 -0.19896 0.21667 -0.20087 0.21728 C -0.20278 0.2179 -0.20452 0.21883 -0.20643 0.21975 C -0.20747 0.22037 -0.20868 0.22068 -0.20973 0.2213 C -0.21077 0.22191 -0.21164 0.22284 -0.21302 0.22377 C -0.21459 0.22438 -0.21598 0.22531 -0.21736 0.22593 C -0.21927 0.22716 -0.22118 0.22809 -0.22275 0.22839 C -0.22622 0.23056 -0.22743 0.23025 -0.23073 0.23272 C -0.23143 0.23364 -0.23195 0.23457 -0.23282 0.23518 C -0.2342 0.23611 -0.23559 0.23673 -0.23716 0.23827 C -0.23889 0.23951 -0.24028 0.24043 -0.24184 0.24167 C -0.24236 0.24259 -0.24289 0.24383 -0.24375 0.24444 C -0.2448 0.24475 -0.24601 0.24537 -0.24705 0.24568 C -0.25591 0.25556 -0.2415 0.23951 -0.25278 0.25093 C -0.25469 0.25278 -0.25625 0.25494 -0.25816 0.25772 C -0.25886 0.25833 -0.25938 0.25926 -0.26025 0.26018 L -0.26719 0.26481 C -0.26806 0.26605 -0.26945 0.26698 -0.27014 0.2679 L -0.27691 0.27562 C -0.27813 0.27685 -0.27934 0.27809 -0.28021 0.27932 C -0.28455 0.28704 -0.28004 0.28025 -0.28559 0.2858 C -0.28733 0.28765 -0.28924 0.28889 -0.29011 0.29105 C -0.2908 0.29228 -0.29132 0.29414 -0.29254 0.29506 C -0.29306 0.29568 -0.29445 0.29568 -0.29549 0.2963 C -0.29636 0.29722 -0.29723 0.29753 -0.29775 0.29877 C -0.29827 0.29969 -0.29879 0.30309 -0.29879 0.30339 L -0.3007 0.31111 " pathEditMode="relative" rAng="0" ptsTypes="AAAAAAAAAAAAAAAAAAAAAAAAAAAAAAAAAAAAAAAAAAAAAAAAAAAAAAAAAAAAAAAAAA">
                                      <p:cBhvr>
                                        <p:cTn id="40" dur="2000" fill="hold"/>
                                        <p:tgtEl>
                                          <p:spTgt spid="5"/>
                                        </p:tgtEl>
                                        <p:attrNameLst>
                                          <p:attrName>ppt_x</p:attrName>
                                          <p:attrName>ppt_y</p:attrName>
                                        </p:attrNameLst>
                                      </p:cBhvr>
                                      <p:rCtr x="-15035" y="15556"/>
                                    </p:animMotion>
                                  </p:childTnLst>
                                </p:cTn>
                              </p:par>
                              <p:par>
                                <p:cTn id="41" presetID="0" presetClass="path" presetSubtype="0" accel="50000" decel="50000" fill="hold" grpId="1" nodeType="withEffect">
                                  <p:stCondLst>
                                    <p:cond delay="0"/>
                                  </p:stCondLst>
                                  <p:childTnLst>
                                    <p:animMotion origin="layout" path="M 2.22222E-6 -2.59259E-6 L 2.22222E-6 0.00031 C -0.00226 0.0392 2.22222E-6 0.01142 -0.00278 0.03148 C -0.00417 0.04414 -0.00278 0.03797 -0.00486 0.04506 C -0.00521 0.04939 -0.00521 0.0534 -0.00608 0.0571 C -0.00608 0.05834 -0.00677 0.05926 -0.00695 0.06081 C -0.00816 0.06636 -0.00816 0.06945 -0.0092 0.07469 C -0.00955 0.07655 -0.01007 0.07809 -0.01025 0.07994 C -0.01042 0.08179 -0.01129 0.08797 -0.01233 0.08982 C -0.01406 0.0929 -0.0158 0.09506 -0.01702 0.09753 C -0.02014 0.10525 -0.01823 0.10124 -0.02344 0.10926 C -0.02379 0.11081 -0.02379 0.11204 -0.02448 0.11297 C -0.02622 0.11574 -0.0283 0.1176 -0.03021 0.11945 L -0.03681 0.12716 C -0.03768 0.1284 -0.03906 0.12994 -0.03993 0.13118 C -0.04115 0.13303 -0.04202 0.13426 -0.04323 0.13642 C -0.04601 0.13951 -0.04965 0.14229 -0.05209 0.1463 C -0.05382 0.14939 -0.05417 0.15062 -0.0566 0.15278 C -0.05747 0.15371 -0.05868 0.15432 -0.05972 0.15556 C -0.06025 0.15679 -0.06094 0.15803 -0.06215 0.15957 C -0.06667 0.16389 -0.06736 0.16389 -0.07188 0.16543 C -0.07431 0.16821 -0.07552 0.16976 -0.07865 0.17192 C -0.07952 0.17253 -0.08073 0.17253 -0.0816 0.17346 C -0.08403 0.17469 -0.08594 0.17747 -0.08854 0.1784 C -0.08976 0.17901 -0.0908 0.17901 -0.09167 0.17994 C -0.09809 0.18334 -0.09167 0.18148 -0.09931 0.18457 C -0.10087 0.18519 -0.10261 0.18581 -0.104 0.18611 C -0.1059 0.18673 -0.10816 0.18797 -0.11025 0.18858 L -0.11389 0.19013 C -0.11493 0.19043 -0.11597 0.19074 -0.11719 0.19105 C -0.1184 0.19167 -0.11997 0.19229 -0.12118 0.19229 C -0.12448 0.19321 -0.12813 0.19321 -0.13143 0.19383 C -0.14063 0.19506 -0.13507 0.19476 -0.14358 0.1963 C -0.14584 0.19661 -0.14844 0.19661 -0.15122 0.19784 C -0.15608 0.19846 -0.15643 0.19939 -0.16198 0.20155 C -0.16406 0.20216 -0.1658 0.20216 -0.16771 0.20278 C -0.16893 0.20309 -0.16979 0.20371 -0.17101 0.20371 C -0.17622 0.20587 -0.18125 0.2071 -0.18629 0.20926 C -0.1875 0.20926 -0.18872 0.20988 -0.18959 0.21019 C -0.1915 0.21111 -0.19323 0.21235 -0.19514 0.21297 C -0.19688 0.21358 -0.19861 0.21358 -0.2007 0.2142 C -0.20261 0.21482 -0.20417 0.21605 -0.20608 0.21667 C -0.20729 0.21729 -0.20851 0.21729 -0.20938 0.21821 C -0.21059 0.21852 -0.21146 0.22006 -0.21268 0.22068 C -0.21424 0.2213 -0.2158 0.22222 -0.21702 0.22284 C -0.21893 0.22439 -0.22084 0.225 -0.22257 0.22531 C -0.22604 0.22685 -0.22709 0.22685 -0.23038 0.22932 C -0.23125 0.23025 -0.2316 0.23148 -0.23247 0.2321 C -0.23403 0.23303 -0.23525 0.23334 -0.23681 0.23488 C -0.23854 0.23611 -0.24011 0.23704 -0.24132 0.23827 C -0.24219 0.2392 -0.24254 0.24043 -0.24358 0.24105 C -0.24445 0.24136 -0.24566 0.24198 -0.24688 0.24198 C -0.25556 0.25216 -0.24132 0.23611 -0.25261 0.24753 C -0.25434 0.24939 -0.2559 0.25155 -0.25781 0.25401 C -0.25868 0.25494 -0.25903 0.25556 -0.2599 0.25648 L -0.26684 0.26142 C -0.26771 0.26235 -0.2691 0.26297 -0.26997 0.2642 L -0.27656 0.27161 C -0.27778 0.27315 -0.279 0.27439 -0.27986 0.27531 C -0.2842 0.28303 -0.27969 0.27655 -0.28525 0.28179 C -0.28698 0.28334 -0.28889 0.28519 -0.28976 0.28673 C -0.29045 0.28858 -0.29097 0.28982 -0.29219 0.29074 C -0.29271 0.29167 -0.29427 0.29167 -0.29514 0.29229 C -0.29601 0.29321 -0.2967 0.29352 -0.2974 0.29476 C -0.29792 0.29599 -0.29844 0.29846 -0.29844 0.29877 L -0.30035 0.30679 " pathEditMode="relative" rAng="0" ptsTypes="AAAAAAAAAAAAAAAAAAAAAAAAAAAAAAAAAAAAAAAAAAAAAAAAAAAAAAAAAAAAAAAAAA">
                                      <p:cBhvr>
                                        <p:cTn id="42" dur="2000" fill="hold"/>
                                        <p:tgtEl>
                                          <p:spTgt spid="11"/>
                                        </p:tgtEl>
                                        <p:attrNameLst>
                                          <p:attrName>ppt_x</p:attrName>
                                          <p:attrName>ppt_y</p:attrName>
                                        </p:attrNameLst>
                                      </p:cBhvr>
                                      <p:rCtr x="-15017" y="15340"/>
                                    </p:animMotion>
                                  </p:childTnLst>
                                </p:cTn>
                              </p:par>
                              <p:par>
                                <p:cTn id="43" presetID="1" presetClass="exit" presetSubtype="0" fill="hold" grpId="1" nodeType="with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42" presetClass="path" presetSubtype="0" accel="50000" decel="50000" fill="hold" grpId="1" nodeType="withEffect">
                                  <p:stCondLst>
                                    <p:cond delay="0"/>
                                  </p:stCondLst>
                                  <p:childTnLst>
                                    <p:animMotion origin="layout" path="M 0.00157 -0.00062 L -0.04479 0.31173 " pathEditMode="relative" rAng="0" ptsTypes="AA">
                                      <p:cBhvr>
                                        <p:cTn id="46" dur="2000" fill="hold"/>
                                        <p:tgtEl>
                                          <p:spTgt spid="6"/>
                                        </p:tgtEl>
                                        <p:attrNameLst>
                                          <p:attrName>ppt_x</p:attrName>
                                          <p:attrName>ppt_y</p:attrName>
                                        </p:attrNameLst>
                                      </p:cBhvr>
                                      <p:rCtr x="-2326" y="15617"/>
                                    </p:animMotion>
                                  </p:childTnLst>
                                </p:cTn>
                              </p:par>
                              <p:par>
                                <p:cTn id="47" presetID="42" presetClass="path" presetSubtype="0" accel="50000" decel="50000" fill="hold" grpId="1" nodeType="withEffect">
                                  <p:stCondLst>
                                    <p:cond delay="0"/>
                                  </p:stCondLst>
                                  <p:childTnLst>
                                    <p:animMotion origin="layout" path="M -4.72222E-6 -2.59259E-6 L -0.0427 0.30741 " pathEditMode="relative" rAng="0" ptsTypes="AA">
                                      <p:cBhvr>
                                        <p:cTn id="48" dur="2000" fill="hold"/>
                                        <p:tgtEl>
                                          <p:spTgt spid="12"/>
                                        </p:tgtEl>
                                        <p:attrNameLst>
                                          <p:attrName>ppt_x</p:attrName>
                                          <p:attrName>ppt_y</p:attrName>
                                        </p:attrNameLst>
                                      </p:cBhvr>
                                      <p:rCtr x="-2135" y="15370"/>
                                    </p:animMotion>
                                  </p:childTnLst>
                                </p:cTn>
                              </p:par>
                              <p:par>
                                <p:cTn id="49" presetID="1" presetClass="exit" presetSubtype="0" fill="hold" grpId="1" nodeType="withEffect">
                                  <p:stCondLst>
                                    <p:cond delay="0"/>
                                  </p:stCondLst>
                                  <p:childTnLst>
                                    <p:set>
                                      <p:cBhvr>
                                        <p:cTn id="50" dur="1" fill="hold">
                                          <p:stCondLst>
                                            <p:cond delay="0"/>
                                          </p:stCondLst>
                                        </p:cTn>
                                        <p:tgtEl>
                                          <p:spTgt spid="31"/>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 end="2"/>
                                            </p:txEl>
                                          </p:spTgt>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31" grpId="0" animBg="1"/>
      <p:bldP spid="31" grpId="1" animBg="1"/>
      <p:bldP spid="4" grpId="0" animBg="1"/>
      <p:bldP spid="4" grpId="1" animBg="1"/>
      <p:bldP spid="10" grpId="0"/>
      <p:bldP spid="10" grpId="1"/>
      <p:bldP spid="5" grpId="0" animBg="1"/>
      <p:bldP spid="5" grpId="1" animBg="1"/>
      <p:bldP spid="11" grpId="0"/>
      <p:bldP spid="11" grpId="1"/>
      <p:bldP spid="6" grpId="0" animBg="1"/>
      <p:bldP spid="6" grpId="1" animBg="1"/>
      <p:bldP spid="12" grpId="0"/>
      <p:bldP spid="12" grpId="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85" name="TextBox 34"/>
          <p:cNvSpPr txBox="1">
            <a:spLocks noChangeArrowheads="1"/>
          </p:cNvSpPr>
          <p:nvPr/>
        </p:nvSpPr>
        <p:spPr bwMode="auto">
          <a:xfrm>
            <a:off x="6831993" y="2201298"/>
            <a:ext cx="120362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Partition 3</a:t>
            </a:r>
          </a:p>
        </p:txBody>
      </p:sp>
      <p:sp>
        <p:nvSpPr>
          <p:cNvPr id="16389" name="Title 1"/>
          <p:cNvSpPr>
            <a:spLocks noGrp="1"/>
          </p:cNvSpPr>
          <p:nvPr>
            <p:ph type="title"/>
          </p:nvPr>
        </p:nvSpPr>
        <p:spPr/>
        <p:txBody>
          <a:bodyPr/>
          <a:lstStyle/>
          <a:p>
            <a:pPr eaLnBrk="1" hangingPunct="1"/>
            <a:r>
              <a:rPr lang="en-US" dirty="0" err="1">
                <a:solidFill>
                  <a:schemeClr val="bg1"/>
                </a:solidFill>
                <a:latin typeface="Arial" charset="0"/>
                <a:ea typeface="MS PGothic" charset="0"/>
              </a:rPr>
              <a:t>Partition:Sort</a:t>
            </a:r>
            <a:r>
              <a:rPr lang="en-US" dirty="0">
                <a:solidFill>
                  <a:schemeClr val="bg1"/>
                </a:solidFill>
                <a:latin typeface="Arial" charset="0"/>
                <a:ea typeface="MS PGothic" charset="0"/>
              </a:rPr>
              <a:t> Key</a:t>
            </a:r>
          </a:p>
        </p:txBody>
      </p:sp>
      <p:sp>
        <p:nvSpPr>
          <p:cNvPr id="16386" name="Content Placeholder 1"/>
          <p:cNvSpPr>
            <a:spLocks noGrp="1"/>
          </p:cNvSpPr>
          <p:nvPr>
            <p:ph idx="1"/>
          </p:nvPr>
        </p:nvSpPr>
        <p:spPr>
          <a:xfrm>
            <a:off x="341313" y="801692"/>
            <a:ext cx="8204200" cy="1402628"/>
          </a:xfrm>
        </p:spPr>
        <p:txBody>
          <a:bodyPr/>
          <a:lstStyle/>
          <a:p>
            <a:r>
              <a:rPr lang="en-US" sz="1600" dirty="0" err="1">
                <a:solidFill>
                  <a:schemeClr val="bg1"/>
                </a:solidFill>
                <a:latin typeface="Arial" charset="0"/>
                <a:ea typeface="MS PGothic" charset="0"/>
              </a:rPr>
              <a:t>Partition:Sort</a:t>
            </a:r>
            <a:r>
              <a:rPr lang="en-US" sz="1600" dirty="0">
                <a:solidFill>
                  <a:schemeClr val="bg1"/>
                </a:solidFill>
                <a:latin typeface="Arial" charset="0"/>
                <a:ea typeface="MS PGothic" charset="0"/>
              </a:rPr>
              <a:t> Key uses two attributes together to uniquely identify an Item</a:t>
            </a:r>
          </a:p>
          <a:p>
            <a:r>
              <a:rPr lang="en-US" sz="1600" dirty="0">
                <a:solidFill>
                  <a:schemeClr val="bg1"/>
                </a:solidFill>
                <a:latin typeface="Arial" charset="0"/>
                <a:ea typeface="MS PGothic" charset="0"/>
              </a:rPr>
              <a:t>Within unordered hash index, data is arranged by the sort key</a:t>
            </a:r>
          </a:p>
          <a:p>
            <a:r>
              <a:rPr lang="en-US" sz="1600" dirty="0">
                <a:solidFill>
                  <a:schemeClr val="bg1"/>
                </a:solidFill>
                <a:latin typeface="Arial" charset="0"/>
                <a:ea typeface="MS PGothic" charset="0"/>
              </a:rPr>
              <a:t>No limit on the number of items (∞) per partition key</a:t>
            </a:r>
          </a:p>
          <a:p>
            <a:pPr>
              <a:buClr>
                <a:schemeClr val="accent2"/>
              </a:buClr>
            </a:pPr>
            <a:r>
              <a:rPr lang="en-US" sz="1400" dirty="0">
                <a:solidFill>
                  <a:schemeClr val="bg1"/>
                </a:solidFill>
                <a:latin typeface="Arial" charset="0"/>
                <a:ea typeface="MS PGothic" charset="0"/>
              </a:rPr>
              <a:t>Except if you have local secondary indexes</a:t>
            </a:r>
          </a:p>
          <a:p>
            <a:endParaRPr lang="en-US" sz="1600" dirty="0">
              <a:solidFill>
                <a:schemeClr val="bg1"/>
              </a:solidFill>
              <a:latin typeface="Arial" charset="0"/>
              <a:ea typeface="MS PGothic" charset="0"/>
            </a:endParaRPr>
          </a:p>
        </p:txBody>
      </p:sp>
      <p:sp>
        <p:nvSpPr>
          <p:cNvPr id="16387" name="Rectangle 24"/>
          <p:cNvSpPr>
            <a:spLocks noChangeArrowheads="1"/>
          </p:cNvSpPr>
          <p:nvPr/>
        </p:nvSpPr>
        <p:spPr bwMode="auto">
          <a:xfrm>
            <a:off x="6170943" y="2533084"/>
            <a:ext cx="2525712" cy="2120900"/>
          </a:xfrm>
          <a:prstGeom prst="rect">
            <a:avLst/>
          </a:prstGeom>
          <a:solidFill>
            <a:schemeClr val="bg1"/>
          </a:solidFill>
          <a:ln w="12700">
            <a:solidFill>
              <a:schemeClr val="tx1"/>
            </a:solidFill>
            <a:miter lim="800000"/>
            <a:headEnd/>
            <a:tailEnd/>
          </a:ln>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n-cs"/>
            </a:endParaRPr>
          </a:p>
        </p:txBody>
      </p:sp>
      <p:sp>
        <p:nvSpPr>
          <p:cNvPr id="16388" name="Rectangle 23"/>
          <p:cNvSpPr>
            <a:spLocks noChangeArrowheads="1"/>
          </p:cNvSpPr>
          <p:nvPr/>
        </p:nvSpPr>
        <p:spPr bwMode="auto">
          <a:xfrm>
            <a:off x="3288043" y="2533084"/>
            <a:ext cx="2525712" cy="2120900"/>
          </a:xfrm>
          <a:prstGeom prst="rect">
            <a:avLst/>
          </a:prstGeom>
          <a:solidFill>
            <a:schemeClr val="bg1"/>
          </a:solidFill>
          <a:ln w="12700">
            <a:solidFill>
              <a:schemeClr val="tx1"/>
            </a:solidFill>
            <a:miter lim="800000"/>
            <a:headEnd/>
            <a:tailEnd/>
          </a:ln>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n-cs"/>
            </a:endParaRPr>
          </a:p>
        </p:txBody>
      </p:sp>
      <p:sp>
        <p:nvSpPr>
          <p:cNvPr id="16390" name="Rectangle 6"/>
          <p:cNvSpPr>
            <a:spLocks noChangeArrowheads="1"/>
          </p:cNvSpPr>
          <p:nvPr/>
        </p:nvSpPr>
        <p:spPr bwMode="auto">
          <a:xfrm>
            <a:off x="405143" y="2533084"/>
            <a:ext cx="2525712" cy="2120900"/>
          </a:xfrm>
          <a:prstGeom prst="rect">
            <a:avLst/>
          </a:prstGeom>
          <a:solidFill>
            <a:schemeClr val="bg1"/>
          </a:solidFill>
          <a:ln w="12700">
            <a:solidFill>
              <a:schemeClr val="tx1"/>
            </a:solidFill>
            <a:miter lim="800000"/>
            <a:headEnd/>
            <a:tailEnd/>
          </a:ln>
        </p:spPr>
        <p:txBody>
          <a:bodyPr lIns="91440" tIns="45720" rIns="91440" bIns="4572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n-cs"/>
            </a:endParaRPr>
          </a:p>
        </p:txBody>
      </p:sp>
      <p:sp>
        <p:nvSpPr>
          <p:cNvPr id="16391" name="TextBox 7"/>
          <p:cNvSpPr txBox="1">
            <a:spLocks noChangeArrowheads="1"/>
          </p:cNvSpPr>
          <p:nvPr/>
        </p:nvSpPr>
        <p:spPr bwMode="auto">
          <a:xfrm>
            <a:off x="295607" y="2233051"/>
            <a:ext cx="54400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00:0</a:t>
            </a:r>
          </a:p>
        </p:txBody>
      </p:sp>
      <p:sp>
        <p:nvSpPr>
          <p:cNvPr id="16392" name="TextBox 8"/>
          <p:cNvSpPr txBox="1">
            <a:spLocks noChangeArrowheads="1"/>
          </p:cNvSpPr>
          <p:nvPr/>
        </p:nvSpPr>
        <p:spPr bwMode="auto">
          <a:xfrm>
            <a:off x="8225174" y="2233051"/>
            <a:ext cx="59177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FF:∞</a:t>
            </a:r>
          </a:p>
        </p:txBody>
      </p:sp>
      <p:cxnSp>
        <p:nvCxnSpPr>
          <p:cNvPr id="28" name="Straight Arrow Connector 27"/>
          <p:cNvCxnSpPr>
            <a:cxnSpLocks noChangeShapeType="1"/>
          </p:cNvCxnSpPr>
          <p:nvPr/>
        </p:nvCxnSpPr>
        <p:spPr bwMode="auto">
          <a:xfrm>
            <a:off x="1781505" y="2866459"/>
            <a:ext cx="0" cy="0"/>
          </a:xfrm>
          <a:prstGeom prst="straightConnector1">
            <a:avLst/>
          </a:prstGeom>
          <a:noFill/>
          <a:ln w="25400">
            <a:solidFill>
              <a:schemeClr val="accent1"/>
            </a:solidFill>
            <a:round/>
            <a:headEnd/>
            <a:tailEnd type="triangle" w="med" len="med"/>
          </a:ln>
          <a:effectLst>
            <a:outerShdw blurRad="40000" dist="20000" dir="5400000" rotWithShape="0">
              <a:srgbClr val="000000">
                <a:alpha val="37999"/>
              </a:srgbClr>
            </a:outerShdw>
          </a:effectLst>
          <a:extLst>
            <a:ext uri="{909E8E84-426E-40dd-AFC4-6F175D3DCCD1}">
              <a14:hiddenFill xmlns="" xmlns:a14="http://schemas.microsoft.com/office/drawing/2010/main">
                <a:noFill/>
              </a14:hiddenFill>
            </a:ext>
          </a:extLst>
        </p:spPr>
      </p:cxnSp>
      <p:sp>
        <p:nvSpPr>
          <p:cNvPr id="16394" name="TextBox 9"/>
          <p:cNvSpPr txBox="1">
            <a:spLocks noChangeArrowheads="1"/>
          </p:cNvSpPr>
          <p:nvPr/>
        </p:nvSpPr>
        <p:spPr bwMode="auto">
          <a:xfrm>
            <a:off x="506749" y="4352362"/>
            <a:ext cx="233997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74746"/>
                </a:solidFill>
                <a:effectLst/>
                <a:uLnTx/>
                <a:uFillTx/>
                <a:latin typeface="Arial" charset="0"/>
                <a:ea typeface="ＭＳ Ｐゴシック" charset="0"/>
                <a:cs typeface="MS PGothic" charset="0"/>
              </a:rPr>
              <a:t>Hash (2) =  48</a:t>
            </a:r>
          </a:p>
        </p:txBody>
      </p:sp>
      <p:sp>
        <p:nvSpPr>
          <p:cNvPr id="18" name="Rounded Rectangle 17"/>
          <p:cNvSpPr/>
          <p:nvPr/>
        </p:nvSpPr>
        <p:spPr>
          <a:xfrm>
            <a:off x="506743" y="2620401"/>
            <a:ext cx="2341562"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Pen</a:t>
            </a:r>
          </a:p>
        </p:txBody>
      </p:sp>
      <p:sp>
        <p:nvSpPr>
          <p:cNvPr id="4" name="Rounded Rectangle 3"/>
          <p:cNvSpPr/>
          <p:nvPr/>
        </p:nvSpPr>
        <p:spPr>
          <a:xfrm>
            <a:off x="506749" y="3393512"/>
            <a:ext cx="2339975"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Shoes</a:t>
            </a:r>
          </a:p>
        </p:txBody>
      </p:sp>
      <p:sp>
        <p:nvSpPr>
          <p:cNvPr id="19" name="Rounded Rectangle 18"/>
          <p:cNvSpPr/>
          <p:nvPr/>
        </p:nvSpPr>
        <p:spPr>
          <a:xfrm>
            <a:off x="3392818" y="2620401"/>
            <a:ext cx="2341562"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Toy</a:t>
            </a:r>
          </a:p>
        </p:txBody>
      </p:sp>
      <p:sp>
        <p:nvSpPr>
          <p:cNvPr id="20" name="Rounded Rectangle 19"/>
          <p:cNvSpPr/>
          <p:nvPr/>
        </p:nvSpPr>
        <p:spPr>
          <a:xfrm>
            <a:off x="3392825" y="3393512"/>
            <a:ext cx="2338387"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Boots</a:t>
            </a:r>
          </a:p>
        </p:txBody>
      </p:sp>
      <p:sp>
        <p:nvSpPr>
          <p:cNvPr id="16399" name="TextBox 20"/>
          <p:cNvSpPr txBox="1">
            <a:spLocks noChangeArrowheads="1"/>
          </p:cNvSpPr>
          <p:nvPr/>
        </p:nvSpPr>
        <p:spPr bwMode="auto">
          <a:xfrm>
            <a:off x="3392825" y="4352362"/>
            <a:ext cx="233838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74746"/>
                </a:solidFill>
                <a:effectLst/>
                <a:uLnTx/>
                <a:uFillTx/>
                <a:latin typeface="Arial" charset="0"/>
                <a:ea typeface="ＭＳ Ｐゴシック" charset="0"/>
                <a:cs typeface="MS PGothic" charset="0"/>
              </a:rPr>
              <a:t>Hash (1) =  7B</a:t>
            </a:r>
          </a:p>
        </p:txBody>
      </p:sp>
      <p:sp>
        <p:nvSpPr>
          <p:cNvPr id="22" name="Rounded Rectangle 21"/>
          <p:cNvSpPr/>
          <p:nvPr/>
        </p:nvSpPr>
        <p:spPr>
          <a:xfrm>
            <a:off x="6266193" y="2620401"/>
            <a:ext cx="2341562"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Book</a:t>
            </a:r>
          </a:p>
        </p:txBody>
      </p:sp>
      <p:sp>
        <p:nvSpPr>
          <p:cNvPr id="23" name="Rounded Rectangle 22"/>
          <p:cNvSpPr/>
          <p:nvPr/>
        </p:nvSpPr>
        <p:spPr>
          <a:xfrm>
            <a:off x="6266198" y="3393512"/>
            <a:ext cx="2339975" cy="917575"/>
          </a:xfrm>
          <a:prstGeom prst="roundRect">
            <a:avLst/>
          </a:prstGeom>
          <a:ln w="12700"/>
          <a:effectLst/>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Customer#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Order# = 11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Item = Paper</a:t>
            </a:r>
          </a:p>
        </p:txBody>
      </p:sp>
      <p:sp>
        <p:nvSpPr>
          <p:cNvPr id="16402" name="TextBox 25"/>
          <p:cNvSpPr txBox="1">
            <a:spLocks noChangeArrowheads="1"/>
          </p:cNvSpPr>
          <p:nvPr/>
        </p:nvSpPr>
        <p:spPr bwMode="auto">
          <a:xfrm>
            <a:off x="6266198" y="4352362"/>
            <a:ext cx="233997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74746"/>
                </a:solidFill>
                <a:effectLst/>
                <a:uLnTx/>
                <a:uFillTx/>
                <a:latin typeface="Arial" charset="0"/>
                <a:ea typeface="ＭＳ Ｐゴシック" charset="0"/>
                <a:cs typeface="MS PGothic" charset="0"/>
              </a:rPr>
              <a:t>Hash (3) =  CD</a:t>
            </a:r>
          </a:p>
        </p:txBody>
      </p:sp>
      <p:sp>
        <p:nvSpPr>
          <p:cNvPr id="16403" name="Rectangle 26"/>
          <p:cNvSpPr>
            <a:spLocks noChangeArrowheads="1"/>
          </p:cNvSpPr>
          <p:nvPr/>
        </p:nvSpPr>
        <p:spPr bwMode="auto">
          <a:xfrm>
            <a:off x="3186450" y="2233051"/>
            <a:ext cx="39508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mazon Ember"/>
                <a:ea typeface="+mn-ea"/>
                <a:cs typeface="MS PGothic" charset="0"/>
              </a:rPr>
              <a:t>55</a:t>
            </a:r>
          </a:p>
        </p:txBody>
      </p:sp>
      <p:sp>
        <p:nvSpPr>
          <p:cNvPr id="16404" name="Rectangle 28"/>
          <p:cNvSpPr>
            <a:spLocks noChangeArrowheads="1"/>
          </p:cNvSpPr>
          <p:nvPr/>
        </p:nvSpPr>
        <p:spPr bwMode="auto">
          <a:xfrm>
            <a:off x="5313698" y="2233051"/>
            <a:ext cx="56546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mazon Ember"/>
                <a:ea typeface="+mn-ea"/>
                <a:cs typeface="MS PGothic" charset="0"/>
              </a:rPr>
              <a:t>A9:∞</a:t>
            </a:r>
          </a:p>
        </p:txBody>
      </p:sp>
      <p:sp>
        <p:nvSpPr>
          <p:cNvPr id="16405" name="Rectangle 30"/>
          <p:cNvSpPr>
            <a:spLocks noChangeArrowheads="1"/>
          </p:cNvSpPr>
          <p:nvPr/>
        </p:nvSpPr>
        <p:spPr bwMode="auto">
          <a:xfrm>
            <a:off x="2465718" y="2233051"/>
            <a:ext cx="69215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mazon Ember"/>
                <a:ea typeface="+mn-ea"/>
                <a:cs typeface="MS PGothic" charset="0"/>
              </a:rPr>
              <a:t>54:∞</a:t>
            </a:r>
          </a:p>
        </p:txBody>
      </p:sp>
      <p:sp>
        <p:nvSpPr>
          <p:cNvPr id="16406" name="Rectangle 32"/>
          <p:cNvSpPr>
            <a:spLocks noChangeArrowheads="1"/>
          </p:cNvSpPr>
          <p:nvPr/>
        </p:nvSpPr>
        <p:spPr bwMode="auto">
          <a:xfrm>
            <a:off x="6064580" y="2233051"/>
            <a:ext cx="42832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Amazon Ember"/>
                <a:ea typeface="+mn-ea"/>
                <a:cs typeface="MS PGothic" charset="0"/>
              </a:rPr>
              <a:t>AA</a:t>
            </a:r>
          </a:p>
        </p:txBody>
      </p:sp>
      <p:sp>
        <p:nvSpPr>
          <p:cNvPr id="16407" name="TextBox 2"/>
          <p:cNvSpPr txBox="1">
            <a:spLocks noChangeArrowheads="1"/>
          </p:cNvSpPr>
          <p:nvPr/>
        </p:nvSpPr>
        <p:spPr bwMode="auto">
          <a:xfrm>
            <a:off x="1074927" y="2201298"/>
            <a:ext cx="120362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Partition 1</a:t>
            </a:r>
          </a:p>
        </p:txBody>
      </p:sp>
      <p:sp>
        <p:nvSpPr>
          <p:cNvPr id="16408" name="TextBox 33"/>
          <p:cNvSpPr txBox="1">
            <a:spLocks noChangeArrowheads="1"/>
          </p:cNvSpPr>
          <p:nvPr/>
        </p:nvSpPr>
        <p:spPr bwMode="auto">
          <a:xfrm>
            <a:off x="3949093" y="2201298"/>
            <a:ext cx="120362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rial" charset="0"/>
                <a:ea typeface="ＭＳ Ｐゴシック" charset="0"/>
                <a:cs typeface="MS PGothic" charset="0"/>
              </a:rPr>
              <a:t>Partition 2</a:t>
            </a:r>
          </a:p>
        </p:txBody>
      </p:sp>
    </p:spTree>
    <p:extLst>
      <p:ext uri="{BB962C8B-B14F-4D97-AF65-F5344CB8AC3E}">
        <p14:creationId xmlns:p14="http://schemas.microsoft.com/office/powerpoint/2010/main" val="3306173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9" name="Title 1"/>
          <p:cNvSpPr>
            <a:spLocks noGrp="1"/>
          </p:cNvSpPr>
          <p:nvPr>
            <p:ph type="title" idx="4294967295"/>
          </p:nvPr>
        </p:nvSpPr>
        <p:spPr>
          <a:xfrm>
            <a:off x="0" y="114300"/>
            <a:ext cx="8205788" cy="546100"/>
          </a:xfrm>
        </p:spPr>
        <p:txBody>
          <a:bodyPr/>
          <a:lstStyle/>
          <a:p>
            <a:r>
              <a:rPr lang="en-US" dirty="0">
                <a:solidFill>
                  <a:schemeClr val="bg1"/>
                </a:solidFill>
                <a:latin typeface="Arial" charset="0"/>
                <a:ea typeface="MS PGothic" charset="0"/>
              </a:rPr>
              <a:t>Partitions are three-way replicated </a:t>
            </a:r>
          </a:p>
        </p:txBody>
      </p:sp>
      <p:sp>
        <p:nvSpPr>
          <p:cNvPr id="14" name="Rectangle 13"/>
          <p:cNvSpPr>
            <a:spLocks noChangeArrowheads="1"/>
          </p:cNvSpPr>
          <p:nvPr/>
        </p:nvSpPr>
        <p:spPr bwMode="auto">
          <a:xfrm>
            <a:off x="2921000" y="787404"/>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13" name="Rectangle 12"/>
          <p:cNvSpPr>
            <a:spLocks noChangeArrowheads="1"/>
          </p:cNvSpPr>
          <p:nvPr/>
        </p:nvSpPr>
        <p:spPr bwMode="auto">
          <a:xfrm>
            <a:off x="722313" y="787404"/>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15" name="Rectangle 14"/>
          <p:cNvSpPr>
            <a:spLocks noChangeArrowheads="1"/>
          </p:cNvSpPr>
          <p:nvPr/>
        </p:nvSpPr>
        <p:spPr bwMode="auto">
          <a:xfrm>
            <a:off x="5159375" y="787404"/>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8" name="Rounded Rectangle 7"/>
          <p:cNvSpPr/>
          <p:nvPr/>
        </p:nvSpPr>
        <p:spPr bwMode="auto">
          <a:xfrm>
            <a:off x="1012832" y="911229"/>
            <a:ext cx="1370013" cy="785813"/>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Andy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Engg</a:t>
            </a:r>
          </a:p>
        </p:txBody>
      </p:sp>
      <p:sp>
        <p:nvSpPr>
          <p:cNvPr id="9" name="Rounded Rectangle 8"/>
          <p:cNvSpPr/>
          <p:nvPr/>
        </p:nvSpPr>
        <p:spPr bwMode="auto">
          <a:xfrm>
            <a:off x="5449888" y="920754"/>
            <a:ext cx="1370012" cy="766763"/>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Kim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Ops</a:t>
            </a:r>
          </a:p>
        </p:txBody>
      </p:sp>
      <p:sp>
        <p:nvSpPr>
          <p:cNvPr id="7" name="Rounded Rectangle 6"/>
          <p:cNvSpPr/>
          <p:nvPr/>
        </p:nvSpPr>
        <p:spPr bwMode="auto">
          <a:xfrm>
            <a:off x="3259138" y="922341"/>
            <a:ext cx="1274762" cy="765175"/>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Jim</a:t>
            </a:r>
          </a:p>
        </p:txBody>
      </p:sp>
      <p:sp>
        <p:nvSpPr>
          <p:cNvPr id="150" name="Rectangle 149"/>
          <p:cNvSpPr>
            <a:spLocks noChangeArrowheads="1"/>
          </p:cNvSpPr>
          <p:nvPr/>
        </p:nvSpPr>
        <p:spPr bwMode="auto">
          <a:xfrm>
            <a:off x="2921000" y="2154240"/>
            <a:ext cx="1949450" cy="1052512"/>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S PGothic" charset="0"/>
            </a:endParaRPr>
          </a:p>
        </p:txBody>
      </p:sp>
      <p:sp>
        <p:nvSpPr>
          <p:cNvPr id="151" name="Rectangle 150"/>
          <p:cNvSpPr>
            <a:spLocks noChangeArrowheads="1"/>
          </p:cNvSpPr>
          <p:nvPr/>
        </p:nvSpPr>
        <p:spPr bwMode="auto">
          <a:xfrm>
            <a:off x="722313" y="2154240"/>
            <a:ext cx="1949450" cy="1052512"/>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S PGothic" charset="0"/>
            </a:endParaRPr>
          </a:p>
        </p:txBody>
      </p:sp>
      <p:sp>
        <p:nvSpPr>
          <p:cNvPr id="152" name="Rectangle 151"/>
          <p:cNvSpPr>
            <a:spLocks noChangeArrowheads="1"/>
          </p:cNvSpPr>
          <p:nvPr/>
        </p:nvSpPr>
        <p:spPr bwMode="auto">
          <a:xfrm>
            <a:off x="5159375" y="2154240"/>
            <a:ext cx="1949450" cy="1052512"/>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mazon Ember"/>
              <a:ea typeface="+mn-ea"/>
              <a:cs typeface="MS PGothic" charset="0"/>
            </a:endParaRPr>
          </a:p>
        </p:txBody>
      </p:sp>
      <p:sp>
        <p:nvSpPr>
          <p:cNvPr id="153" name="Rounded Rectangle 152"/>
          <p:cNvSpPr/>
          <p:nvPr/>
        </p:nvSpPr>
        <p:spPr bwMode="auto">
          <a:xfrm>
            <a:off x="1012832" y="2273304"/>
            <a:ext cx="1370013" cy="785813"/>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Andy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Engg</a:t>
            </a:r>
          </a:p>
        </p:txBody>
      </p:sp>
      <p:sp>
        <p:nvSpPr>
          <p:cNvPr id="154" name="Rounded Rectangle 153"/>
          <p:cNvSpPr/>
          <p:nvPr/>
        </p:nvSpPr>
        <p:spPr bwMode="auto">
          <a:xfrm>
            <a:off x="5449888" y="2282829"/>
            <a:ext cx="1370012" cy="766763"/>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Kim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Ops</a:t>
            </a:r>
          </a:p>
        </p:txBody>
      </p:sp>
      <p:sp>
        <p:nvSpPr>
          <p:cNvPr id="155" name="Rounded Rectangle 154"/>
          <p:cNvSpPr/>
          <p:nvPr/>
        </p:nvSpPr>
        <p:spPr bwMode="auto">
          <a:xfrm>
            <a:off x="3259138" y="2284416"/>
            <a:ext cx="1274762" cy="765175"/>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Jim</a:t>
            </a:r>
          </a:p>
        </p:txBody>
      </p:sp>
      <p:sp>
        <p:nvSpPr>
          <p:cNvPr id="157" name="Rectangle 156"/>
          <p:cNvSpPr>
            <a:spLocks noChangeArrowheads="1"/>
          </p:cNvSpPr>
          <p:nvPr/>
        </p:nvSpPr>
        <p:spPr bwMode="auto">
          <a:xfrm>
            <a:off x="2921000" y="3521079"/>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158" name="Rectangle 157"/>
          <p:cNvSpPr>
            <a:spLocks noChangeArrowheads="1"/>
          </p:cNvSpPr>
          <p:nvPr/>
        </p:nvSpPr>
        <p:spPr bwMode="auto">
          <a:xfrm>
            <a:off x="722313" y="3521079"/>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159" name="Rectangle 158"/>
          <p:cNvSpPr>
            <a:spLocks noChangeArrowheads="1"/>
          </p:cNvSpPr>
          <p:nvPr/>
        </p:nvSpPr>
        <p:spPr bwMode="auto">
          <a:xfrm>
            <a:off x="5159375" y="3521079"/>
            <a:ext cx="1949450" cy="1052513"/>
          </a:xfrm>
          <a:prstGeom prst="rect">
            <a:avLst/>
          </a:prstGeom>
          <a:solidFill>
            <a:schemeClr val="bg1"/>
          </a:solidFill>
          <a:ln w="12700">
            <a:solidFill>
              <a:schemeClr val="accent6"/>
            </a:solidFill>
            <a:miter lim="800000"/>
            <a:headEnd/>
            <a:tailEnd/>
          </a:ln>
          <a:effectLst/>
        </p:spPr>
        <p:txBody>
          <a:bodyPr lIns="91440" tIns="45720" rIns="91440" bIns="45720" anchor="b"/>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74746"/>
              </a:solidFill>
              <a:effectLst/>
              <a:uLnTx/>
              <a:uFillTx/>
              <a:latin typeface="Amazon Ember"/>
              <a:ea typeface="+mn-ea"/>
              <a:cs typeface="MS PGothic" charset="0"/>
            </a:endParaRPr>
          </a:p>
        </p:txBody>
      </p:sp>
      <p:sp>
        <p:nvSpPr>
          <p:cNvPr id="160" name="Rounded Rectangle 159"/>
          <p:cNvSpPr/>
          <p:nvPr/>
        </p:nvSpPr>
        <p:spPr bwMode="auto">
          <a:xfrm>
            <a:off x="1012832" y="3649665"/>
            <a:ext cx="1370013" cy="785812"/>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Andy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Engg</a:t>
            </a:r>
          </a:p>
        </p:txBody>
      </p:sp>
      <p:sp>
        <p:nvSpPr>
          <p:cNvPr id="161" name="Rounded Rectangle 160"/>
          <p:cNvSpPr/>
          <p:nvPr/>
        </p:nvSpPr>
        <p:spPr bwMode="auto">
          <a:xfrm>
            <a:off x="5449888" y="3659190"/>
            <a:ext cx="1370012" cy="766762"/>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Kim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Dept = Ops</a:t>
            </a:r>
          </a:p>
        </p:txBody>
      </p:sp>
      <p:sp>
        <p:nvSpPr>
          <p:cNvPr id="162" name="Rounded Rectangle 161"/>
          <p:cNvSpPr/>
          <p:nvPr/>
        </p:nvSpPr>
        <p:spPr bwMode="auto">
          <a:xfrm>
            <a:off x="3259138" y="3660779"/>
            <a:ext cx="1274762" cy="765175"/>
          </a:xfrm>
          <a:prstGeom prst="roundRect">
            <a:avLst/>
          </a:prstGeom>
          <a:ln w="12700"/>
        </p:spPr>
        <p:style>
          <a:lnRef idx="2">
            <a:schemeClr val="dk1"/>
          </a:lnRef>
          <a:fillRef idx="1">
            <a:schemeClr val="lt1"/>
          </a:fillRef>
          <a:effectRef idx="0">
            <a:schemeClr val="dk1"/>
          </a:effectRef>
          <a:fontRef idx="minor">
            <a:schemeClr val="dk1"/>
          </a:fontRef>
        </p:style>
        <p:txBody>
          <a:bodyPr lIns="91440" tIns="45720" rIns="91440" bIns="4572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Id = 1</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474746"/>
                </a:solidFill>
                <a:effectLst/>
                <a:uLnTx/>
                <a:uFillTx/>
                <a:latin typeface="Amazon Ember"/>
                <a:ea typeface="+mn-ea"/>
                <a:cs typeface="+mn-cs"/>
              </a:rPr>
              <a:t>Name = Jim</a:t>
            </a:r>
          </a:p>
        </p:txBody>
      </p:sp>
      <p:sp>
        <p:nvSpPr>
          <p:cNvPr id="17428" name="TextBox 162"/>
          <p:cNvSpPr txBox="1">
            <a:spLocks noChangeArrowheads="1"/>
          </p:cNvSpPr>
          <p:nvPr/>
        </p:nvSpPr>
        <p:spPr bwMode="auto">
          <a:xfrm>
            <a:off x="7469188" y="1246190"/>
            <a:ext cx="109973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AFF"/>
                </a:solidFill>
                <a:effectLst/>
                <a:uLnTx/>
                <a:uFillTx/>
                <a:latin typeface="Arial" charset="0"/>
                <a:ea typeface="ＭＳ Ｐゴシック" charset="0"/>
                <a:cs typeface="MS PGothic" charset="0"/>
              </a:rPr>
              <a:t>Replica 1</a:t>
            </a:r>
          </a:p>
        </p:txBody>
      </p:sp>
      <p:sp>
        <p:nvSpPr>
          <p:cNvPr id="17429" name="TextBox 163"/>
          <p:cNvSpPr txBox="1">
            <a:spLocks noChangeArrowheads="1"/>
          </p:cNvSpPr>
          <p:nvPr/>
        </p:nvSpPr>
        <p:spPr bwMode="auto">
          <a:xfrm>
            <a:off x="7469188" y="2486025"/>
            <a:ext cx="109973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AFF"/>
                </a:solidFill>
                <a:effectLst/>
                <a:uLnTx/>
                <a:uFillTx/>
                <a:latin typeface="Arial" charset="0"/>
                <a:ea typeface="ＭＳ Ｐゴシック" charset="0"/>
                <a:cs typeface="MS PGothic" charset="0"/>
              </a:rPr>
              <a:t>Replica 2</a:t>
            </a:r>
          </a:p>
        </p:txBody>
      </p:sp>
      <p:sp>
        <p:nvSpPr>
          <p:cNvPr id="17430" name="TextBox 164"/>
          <p:cNvSpPr txBox="1">
            <a:spLocks noChangeArrowheads="1"/>
          </p:cNvSpPr>
          <p:nvPr/>
        </p:nvSpPr>
        <p:spPr bwMode="auto">
          <a:xfrm>
            <a:off x="7469188" y="3851275"/>
            <a:ext cx="1099732" cy="342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1440" tIns="45720" rIns="91440" bIns="45720">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AFF"/>
                </a:solidFill>
                <a:effectLst/>
                <a:uLnTx/>
                <a:uFillTx/>
                <a:latin typeface="Arial" charset="0"/>
                <a:ea typeface="ＭＳ Ｐゴシック" charset="0"/>
                <a:cs typeface="MS PGothic" charset="0"/>
              </a:rPr>
              <a:t>Replica 3</a:t>
            </a:r>
          </a:p>
        </p:txBody>
      </p:sp>
      <p:cxnSp>
        <p:nvCxnSpPr>
          <p:cNvPr id="17431" name="Straight Connector 166"/>
          <p:cNvCxnSpPr>
            <a:cxnSpLocks noChangeShapeType="1"/>
          </p:cNvCxnSpPr>
          <p:nvPr/>
        </p:nvCxnSpPr>
        <p:spPr bwMode="auto">
          <a:xfrm>
            <a:off x="336550" y="2001838"/>
            <a:ext cx="8205788" cy="0"/>
          </a:xfrm>
          <a:prstGeom prst="line">
            <a:avLst/>
          </a:prstGeom>
          <a:noFill/>
          <a:ln w="12700">
            <a:solidFill>
              <a:schemeClr val="accent1"/>
            </a:solidFill>
            <a:round/>
            <a:headEnd/>
            <a:tailEnd/>
          </a:ln>
          <a:extLst>
            <a:ext uri="{909E8E84-426E-40dd-AFC4-6F175D3DCCD1}">
              <a14:hiddenFill xmlns="" xmlns:a14="http://schemas.microsoft.com/office/drawing/2010/main">
                <a:noFill/>
              </a14:hiddenFill>
            </a:ext>
          </a:extLst>
        </p:spPr>
      </p:cxnSp>
      <p:cxnSp>
        <p:nvCxnSpPr>
          <p:cNvPr id="17432" name="Straight Connector 167"/>
          <p:cNvCxnSpPr>
            <a:cxnSpLocks noChangeShapeType="1"/>
          </p:cNvCxnSpPr>
          <p:nvPr/>
        </p:nvCxnSpPr>
        <p:spPr bwMode="auto">
          <a:xfrm>
            <a:off x="341313" y="3333750"/>
            <a:ext cx="8204200" cy="0"/>
          </a:xfrm>
          <a:prstGeom prst="line">
            <a:avLst/>
          </a:prstGeom>
          <a:noFill/>
          <a:ln w="12700">
            <a:solidFill>
              <a:schemeClr val="accent1"/>
            </a:solidFill>
            <a:round/>
            <a:headEnd/>
            <a:tailEnd/>
          </a:ln>
          <a:extLst>
            <a:ext uri="{909E8E84-426E-40dd-AFC4-6F175D3DCCD1}">
              <a14:hiddenFill xmlns="" xmlns:a14="http://schemas.microsoft.com/office/drawing/2010/main">
                <a:noFill/>
              </a14:hiddenFill>
            </a:ext>
          </a:extLst>
        </p:spPr>
      </p:cxnSp>
      <p:cxnSp>
        <p:nvCxnSpPr>
          <p:cNvPr id="17436" name="Straight Connector 3"/>
          <p:cNvCxnSpPr>
            <a:cxnSpLocks noChangeShapeType="1"/>
          </p:cNvCxnSpPr>
          <p:nvPr/>
        </p:nvCxnSpPr>
        <p:spPr bwMode="auto">
          <a:xfrm>
            <a:off x="4467225" y="4795838"/>
            <a:ext cx="1062038" cy="0"/>
          </a:xfrm>
          <a:prstGeom prst="line">
            <a:avLst/>
          </a:prstGeom>
          <a:noFill/>
          <a:ln w="12700">
            <a:solidFill>
              <a:schemeClr val="tx1"/>
            </a:solidFill>
            <a:prstDash val="sysDash"/>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13945891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DeckTemplate-AW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Summit_Dark-Theme_16-9" id="{A6AFB6BF-6A95-40C7-B1BB-2E9FFA852E05}" vid="{6C1723E8-E6B1-4AD2-866A-E137764CDC97}"/>
    </a:ext>
  </a:extLst>
</a:theme>
</file>

<file path=ppt/theme/theme2.xml><?xml version="1.0" encoding="utf-8"?>
<a:theme xmlns:a="http://schemas.openxmlformats.org/drawingml/2006/main" name="reinvent-2018-light">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light.potx" id="{E2BE24CE-0B0D-43A8-9BAF-2178801C7488}" vid="{E1C27F3D-144E-46CB-B0A4-59CBB5BA92E2}"/>
    </a:ext>
  </a:extLst>
</a:theme>
</file>

<file path=ppt/theme/theme3.xml><?xml version="1.0" encoding="utf-8"?>
<a:theme xmlns:a="http://schemas.openxmlformats.org/drawingml/2006/main" name="4-05665_ReInvent_2018_Template_Dark">
  <a:themeElements>
    <a:clrScheme name="Re:Invent 2018">
      <a:dk1>
        <a:srgbClr val="000000"/>
      </a:dk1>
      <a:lt1>
        <a:srgbClr val="FFFFFF"/>
      </a:lt1>
      <a:dk2>
        <a:srgbClr val="282828"/>
      </a:dk2>
      <a:lt2>
        <a:srgbClr val="D232AA"/>
      </a:lt2>
      <a:accent1>
        <a:srgbClr val="D232AA"/>
      </a:accent1>
      <a:accent2>
        <a:srgbClr val="000AFF"/>
      </a:accent2>
      <a:accent3>
        <a:srgbClr val="8C28FF"/>
      </a:accent3>
      <a:accent4>
        <a:srgbClr val="FF2850"/>
      </a:accent4>
      <a:accent5>
        <a:srgbClr val="FF9900"/>
      </a:accent5>
      <a:accent6>
        <a:srgbClr val="50AA4B"/>
      </a:accent6>
      <a:hlink>
        <a:srgbClr val="2D93AA"/>
      </a:hlink>
      <a:folHlink>
        <a:srgbClr val="2D64AA"/>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Invent 2018 template_16x9_dark.potx" id="{EDD7248A-08CE-449B-9BF6-1034CD4510F7}" vid="{80F674BF-8759-4B79-BE2E-04E6EDC12EF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DeckTemplate-AWS</Template>
  <TotalTime>1599</TotalTime>
  <Words>1614</Words>
  <Application>Microsoft Macintosh PowerPoint</Application>
  <PresentationFormat>On-screen Show (16:9)</PresentationFormat>
  <Paragraphs>474</Paragraphs>
  <Slides>35</Slides>
  <Notes>31</Notes>
  <HiddenSlides>1</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35</vt:i4>
      </vt:variant>
    </vt:vector>
  </HeadingPairs>
  <TitlesOfParts>
    <vt:vector size="53" baseType="lpstr">
      <vt:lpstr>MS PGothic</vt:lpstr>
      <vt:lpstr>MS PGothic</vt:lpstr>
      <vt:lpstr>Amazon Ember</vt:lpstr>
      <vt:lpstr>Amazon Ember Cd</vt:lpstr>
      <vt:lpstr>Amazon Ember Cd Bold</vt:lpstr>
      <vt:lpstr>Amazon Ember Cd Light</vt:lpstr>
      <vt:lpstr>Amazon Ember Light</vt:lpstr>
      <vt:lpstr>Amazon Ember Regular</vt:lpstr>
      <vt:lpstr>Arial</vt:lpstr>
      <vt:lpstr>Avenir Medium</vt:lpstr>
      <vt:lpstr>Calibri</vt:lpstr>
      <vt:lpstr>Lucida Console</vt:lpstr>
      <vt:lpstr>Lucida Sans Unicode</vt:lpstr>
      <vt:lpstr>Roboto Condensed Light</vt:lpstr>
      <vt:lpstr>Segoe UI</vt:lpstr>
      <vt:lpstr>DeckTemplate-AWS</vt:lpstr>
      <vt:lpstr>reinvent-2018-light</vt:lpstr>
      <vt:lpstr>4-05665_ReInvent_2018_Template_Dark</vt:lpstr>
      <vt:lpstr>PowerPoint Presentation</vt:lpstr>
      <vt:lpstr>DynamoDB Fully managed nonrelational database for any scale</vt:lpstr>
      <vt:lpstr>Fully managed Maintenance free</vt:lpstr>
      <vt:lpstr>Amazon DynamoDB More than 100,000 Customers</vt:lpstr>
      <vt:lpstr>Why NoSQL?</vt:lpstr>
      <vt:lpstr>Table</vt:lpstr>
      <vt:lpstr>Partition Keys</vt:lpstr>
      <vt:lpstr>Partition:Sort Key</vt:lpstr>
      <vt:lpstr>Partitions are three-way replicated </vt:lpstr>
      <vt:lpstr>Local Secondary Index (LSI)</vt:lpstr>
      <vt:lpstr>Global Secondary Index (GSI)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Adoption Patterns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DuFour</dc:creator>
  <cp:lastModifiedBy>Microsoft Office User</cp:lastModifiedBy>
  <cp:revision>63</cp:revision>
  <dcterms:created xsi:type="dcterms:W3CDTF">2018-07-17T12:46:42Z</dcterms:created>
  <dcterms:modified xsi:type="dcterms:W3CDTF">2019-08-02T08:32:21Z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